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0" r:id="rId1"/>
  </p:sldMasterIdLst>
  <p:sldIdLst>
    <p:sldId id="256" r:id="rId2"/>
    <p:sldId id="257" r:id="rId3"/>
    <p:sldId id="262" r:id="rId4"/>
    <p:sldId id="263" r:id="rId5"/>
    <p:sldId id="267" r:id="rId6"/>
    <p:sldId id="264" r:id="rId7"/>
    <p:sldId id="265" r:id="rId8"/>
    <p:sldId id="268" r:id="rId9"/>
    <p:sldId id="258" r:id="rId10"/>
    <p:sldId id="259" r:id="rId11"/>
    <p:sldId id="274" r:id="rId12"/>
    <p:sldId id="260" r:id="rId13"/>
    <p:sldId id="261" r:id="rId14"/>
    <p:sldId id="269" r:id="rId15"/>
    <p:sldId id="271" r:id="rId16"/>
    <p:sldId id="275" r:id="rId17"/>
    <p:sldId id="273" r:id="rId18"/>
    <p:sldId id="270"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33"/>
    <a:srgbClr val="0049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23"/>
    <p:restoredTop sz="94721"/>
  </p:normalViewPr>
  <p:slideViewPr>
    <p:cSldViewPr snapToGrid="0" snapToObjects="1">
      <p:cViewPr varScale="1">
        <p:scale>
          <a:sx n="50" d="100"/>
          <a:sy n="50" d="100"/>
        </p:scale>
        <p:origin x="176" y="1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212849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699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9089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9860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2/24/19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049263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2/24/19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199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2/24/19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8158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3485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86991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2/24/19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4601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pPr/>
              <a:t>2/24/19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982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8A87A34-81AB-432B-8DAE-1953F412C126}" type="datetimeFigureOut">
              <a:rPr lang="en-US" smtClean="0"/>
              <a:pPr/>
              <a:t>2/24/19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8217857"/>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421CB-52C8-404A-ACF6-59A1F7EBE66E}"/>
              </a:ext>
            </a:extLst>
          </p:cNvPr>
          <p:cNvSpPr>
            <a:spLocks noGrp="1"/>
          </p:cNvSpPr>
          <p:nvPr>
            <p:ph type="ctrTitle"/>
          </p:nvPr>
        </p:nvSpPr>
        <p:spPr>
          <a:xfrm>
            <a:off x="793661" y="522514"/>
            <a:ext cx="3696696" cy="1110343"/>
          </a:xfrm>
        </p:spPr>
        <p:txBody>
          <a:bodyPr/>
          <a:lstStyle/>
          <a:p>
            <a:r>
              <a:rPr lang="en-US" u="sng" cap="none" dirty="0"/>
              <a:t>CUTe 3.0</a:t>
            </a:r>
          </a:p>
        </p:txBody>
      </p:sp>
      <p:sp>
        <p:nvSpPr>
          <p:cNvPr id="3" name="Subtitle 2">
            <a:extLst>
              <a:ext uri="{FF2B5EF4-FFF2-40B4-BE49-F238E27FC236}">
                <a16:creationId xmlns:a16="http://schemas.microsoft.com/office/drawing/2014/main" id="{8BAE5628-4052-7F4B-A44A-835ADC64FF21}"/>
              </a:ext>
            </a:extLst>
          </p:cNvPr>
          <p:cNvSpPr>
            <a:spLocks noGrp="1"/>
          </p:cNvSpPr>
          <p:nvPr>
            <p:ph type="subTitle" idx="1"/>
          </p:nvPr>
        </p:nvSpPr>
        <p:spPr>
          <a:xfrm>
            <a:off x="2117333" y="2734370"/>
            <a:ext cx="8637072" cy="977621"/>
          </a:xfrm>
        </p:spPr>
        <p:txBody>
          <a:bodyPr>
            <a:noAutofit/>
          </a:bodyPr>
          <a:lstStyle/>
          <a:p>
            <a:r>
              <a:rPr lang="en-US" sz="5000" dirty="0"/>
              <a:t>Bankruptcy Prediction</a:t>
            </a:r>
          </a:p>
        </p:txBody>
      </p:sp>
      <p:sp>
        <p:nvSpPr>
          <p:cNvPr id="4" name="TextBox 3">
            <a:extLst>
              <a:ext uri="{FF2B5EF4-FFF2-40B4-BE49-F238E27FC236}">
                <a16:creationId xmlns:a16="http://schemas.microsoft.com/office/drawing/2014/main" id="{C00B57A2-AFCA-A442-83B7-D81237B190C4}"/>
              </a:ext>
            </a:extLst>
          </p:cNvPr>
          <p:cNvSpPr txBox="1"/>
          <p:nvPr/>
        </p:nvSpPr>
        <p:spPr>
          <a:xfrm>
            <a:off x="7814855" y="4696097"/>
            <a:ext cx="4697186" cy="1785104"/>
          </a:xfrm>
          <a:prstGeom prst="rect">
            <a:avLst/>
          </a:prstGeom>
          <a:noFill/>
        </p:spPr>
        <p:txBody>
          <a:bodyPr wrap="square" rtlCol="0">
            <a:spAutoFit/>
          </a:bodyPr>
          <a:lstStyle/>
          <a:p>
            <a:r>
              <a:rPr lang="en-US" sz="2000" dirty="0"/>
              <a:t>BY :</a:t>
            </a:r>
          </a:p>
          <a:p>
            <a:r>
              <a:rPr lang="en-US" sz="3000" dirty="0"/>
              <a:t>Sai Subrahmanyam Janapati</a:t>
            </a:r>
          </a:p>
          <a:p>
            <a:r>
              <a:rPr lang="en-US" sz="3000" dirty="0"/>
              <a:t>Richa Pandey</a:t>
            </a:r>
          </a:p>
          <a:p>
            <a:r>
              <a:rPr lang="en-US" sz="3000" dirty="0"/>
              <a:t>Aman Kumar</a:t>
            </a:r>
          </a:p>
        </p:txBody>
      </p:sp>
    </p:spTree>
    <p:extLst>
      <p:ext uri="{BB962C8B-B14F-4D97-AF65-F5344CB8AC3E}">
        <p14:creationId xmlns:p14="http://schemas.microsoft.com/office/powerpoint/2010/main" val="1309756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D490A-6FBE-D542-A7FE-1288E86FD770}"/>
              </a:ext>
            </a:extLst>
          </p:cNvPr>
          <p:cNvSpPr>
            <a:spLocks noGrp="1"/>
          </p:cNvSpPr>
          <p:nvPr>
            <p:ph type="title"/>
          </p:nvPr>
        </p:nvSpPr>
        <p:spPr>
          <a:xfrm>
            <a:off x="1466092" y="203629"/>
            <a:ext cx="9603275" cy="631944"/>
          </a:xfrm>
          <a:ln>
            <a:solidFill>
              <a:srgbClr val="404040"/>
            </a:solidFill>
          </a:ln>
        </p:spPr>
        <p:txBody>
          <a:bodyPr>
            <a:normAutofit fontScale="90000"/>
          </a:bodyPr>
          <a:lstStyle/>
          <a:p>
            <a:r>
              <a:rPr lang="en-US" dirty="0"/>
              <a:t>Feature Correlation heatmap for missing values</a:t>
            </a:r>
          </a:p>
        </p:txBody>
      </p:sp>
      <p:pic>
        <p:nvPicPr>
          <p:cNvPr id="5" name="Content Placeholder 4">
            <a:extLst>
              <a:ext uri="{FF2B5EF4-FFF2-40B4-BE49-F238E27FC236}">
                <a16:creationId xmlns:a16="http://schemas.microsoft.com/office/drawing/2014/main" id="{BC0C5AD4-2D6F-584A-8F56-E33A977B4822}"/>
              </a:ext>
            </a:extLst>
          </p:cNvPr>
          <p:cNvPicPr>
            <a:picLocks noGrp="1" noChangeAspect="1"/>
          </p:cNvPicPr>
          <p:nvPr>
            <p:ph idx="1"/>
          </p:nvPr>
        </p:nvPicPr>
        <p:blipFill>
          <a:blip r:embed="rId2"/>
          <a:stretch>
            <a:fillRect/>
          </a:stretch>
        </p:blipFill>
        <p:spPr>
          <a:xfrm>
            <a:off x="499165" y="1018903"/>
            <a:ext cx="11537131" cy="5643155"/>
          </a:xfrm>
        </p:spPr>
      </p:pic>
    </p:spTree>
    <p:extLst>
      <p:ext uri="{BB962C8B-B14F-4D97-AF65-F5344CB8AC3E}">
        <p14:creationId xmlns:p14="http://schemas.microsoft.com/office/powerpoint/2010/main" val="1937140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78028-AB43-4A49-8709-E80E6CC00A31}"/>
              </a:ext>
            </a:extLst>
          </p:cNvPr>
          <p:cNvSpPr>
            <a:spLocks noGrp="1"/>
          </p:cNvSpPr>
          <p:nvPr>
            <p:ph type="title"/>
          </p:nvPr>
        </p:nvSpPr>
        <p:spPr>
          <a:xfrm>
            <a:off x="2231136" y="329692"/>
            <a:ext cx="7729728" cy="610108"/>
          </a:xfrm>
        </p:spPr>
        <p:txBody>
          <a:bodyPr>
            <a:normAutofit fontScale="90000"/>
          </a:bodyPr>
          <a:lstStyle/>
          <a:p>
            <a:r>
              <a:rPr lang="en-US" dirty="0"/>
              <a:t>Feature importance</a:t>
            </a:r>
          </a:p>
        </p:txBody>
      </p:sp>
      <p:pic>
        <p:nvPicPr>
          <p:cNvPr id="4" name="Content Placeholder 3">
            <a:extLst>
              <a:ext uri="{FF2B5EF4-FFF2-40B4-BE49-F238E27FC236}">
                <a16:creationId xmlns:a16="http://schemas.microsoft.com/office/drawing/2014/main" id="{33379579-2866-9F46-A255-E64966712D7A}"/>
              </a:ext>
            </a:extLst>
          </p:cNvPr>
          <p:cNvPicPr>
            <a:picLocks noGrp="1" noChangeAspect="1"/>
          </p:cNvPicPr>
          <p:nvPr>
            <p:ph idx="1"/>
          </p:nvPr>
        </p:nvPicPr>
        <p:blipFill>
          <a:blip r:embed="rId2"/>
          <a:stretch>
            <a:fillRect/>
          </a:stretch>
        </p:blipFill>
        <p:spPr>
          <a:xfrm>
            <a:off x="2027936" y="1181101"/>
            <a:ext cx="7729728" cy="5283200"/>
          </a:xfrm>
          <a:prstGeom prst="rect">
            <a:avLst/>
          </a:prstGeom>
        </p:spPr>
      </p:pic>
    </p:spTree>
    <p:extLst>
      <p:ext uri="{BB962C8B-B14F-4D97-AF65-F5344CB8AC3E}">
        <p14:creationId xmlns:p14="http://schemas.microsoft.com/office/powerpoint/2010/main" val="392609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15A17-FE0A-E54B-ACD6-29575385ED6F}"/>
              </a:ext>
            </a:extLst>
          </p:cNvPr>
          <p:cNvSpPr>
            <a:spLocks noGrp="1"/>
          </p:cNvSpPr>
          <p:nvPr>
            <p:ph type="title"/>
          </p:nvPr>
        </p:nvSpPr>
        <p:spPr>
          <a:xfrm>
            <a:off x="2231136" y="272361"/>
            <a:ext cx="7729728" cy="877170"/>
          </a:xfrm>
        </p:spPr>
        <p:txBody>
          <a:bodyPr/>
          <a:lstStyle/>
          <a:p>
            <a:r>
              <a:rPr lang="en-US" dirty="0"/>
              <a:t>DATA PRE-PROCESSING</a:t>
            </a:r>
          </a:p>
        </p:txBody>
      </p:sp>
      <p:sp>
        <p:nvSpPr>
          <p:cNvPr id="3" name="Content Placeholder 2">
            <a:extLst>
              <a:ext uri="{FF2B5EF4-FFF2-40B4-BE49-F238E27FC236}">
                <a16:creationId xmlns:a16="http://schemas.microsoft.com/office/drawing/2014/main" id="{EC971E1E-205C-0249-853A-A90EAEA9FBDB}"/>
              </a:ext>
            </a:extLst>
          </p:cNvPr>
          <p:cNvSpPr>
            <a:spLocks noGrp="1"/>
          </p:cNvSpPr>
          <p:nvPr>
            <p:ph idx="1"/>
          </p:nvPr>
        </p:nvSpPr>
        <p:spPr>
          <a:xfrm>
            <a:off x="1188720" y="1750423"/>
            <a:ext cx="10058400" cy="4571999"/>
          </a:xfrm>
        </p:spPr>
        <p:txBody>
          <a:bodyPr/>
          <a:lstStyle/>
          <a:p>
            <a:r>
              <a:rPr lang="en-US" sz="2400" dirty="0"/>
              <a:t>Removed Column ‘ ID ’.</a:t>
            </a:r>
          </a:p>
          <a:p>
            <a:r>
              <a:rPr lang="en-US" sz="2400" dirty="0"/>
              <a:t>Identified the columns with Na/NaN values.</a:t>
            </a:r>
          </a:p>
          <a:p>
            <a:r>
              <a:rPr lang="en-US" sz="2400" dirty="0"/>
              <a:t>Removed column ‘Attr37’ as it mostly had missing data.</a:t>
            </a:r>
          </a:p>
          <a:p>
            <a:r>
              <a:rPr lang="en-US" sz="2400" dirty="0"/>
              <a:t>Imputed the missing values with mean  values of the columns containing Na values.</a:t>
            </a:r>
          </a:p>
          <a:p>
            <a:r>
              <a:rPr lang="en-US" sz="2400" dirty="0"/>
              <a:t>Treated the outliers detected in few observations.</a:t>
            </a:r>
          </a:p>
          <a:p>
            <a:r>
              <a:rPr lang="en-US" sz="2400" dirty="0"/>
              <a:t>Used SMOTEENN to treat the imbalance distribution of class in the target variable.</a:t>
            </a:r>
          </a:p>
          <a:p>
            <a:r>
              <a:rPr lang="en-US" sz="2400" dirty="0"/>
              <a:t>Standardized the data.</a:t>
            </a:r>
          </a:p>
          <a:p>
            <a:endParaRPr lang="en-US" dirty="0"/>
          </a:p>
        </p:txBody>
      </p:sp>
    </p:spTree>
    <p:extLst>
      <p:ext uri="{BB962C8B-B14F-4D97-AF65-F5344CB8AC3E}">
        <p14:creationId xmlns:p14="http://schemas.microsoft.com/office/powerpoint/2010/main" val="1361767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8BEE-98A5-6246-8AE6-C445E6E0C02E}"/>
              </a:ext>
            </a:extLst>
          </p:cNvPr>
          <p:cNvSpPr>
            <a:spLocks noGrp="1"/>
          </p:cNvSpPr>
          <p:nvPr>
            <p:ph type="title"/>
          </p:nvPr>
        </p:nvSpPr>
        <p:spPr>
          <a:xfrm>
            <a:off x="2231136" y="141732"/>
            <a:ext cx="7729728" cy="1188720"/>
          </a:xfrm>
        </p:spPr>
        <p:txBody>
          <a:bodyPr/>
          <a:lstStyle/>
          <a:p>
            <a:r>
              <a:rPr lang="en-US" dirty="0"/>
              <a:t>Data modeling</a:t>
            </a:r>
          </a:p>
        </p:txBody>
      </p:sp>
      <p:sp>
        <p:nvSpPr>
          <p:cNvPr id="3" name="Content Placeholder 2">
            <a:extLst>
              <a:ext uri="{FF2B5EF4-FFF2-40B4-BE49-F238E27FC236}">
                <a16:creationId xmlns:a16="http://schemas.microsoft.com/office/drawing/2014/main" id="{CFC24E9A-850F-BA48-A0DA-7082F1017C60}"/>
              </a:ext>
            </a:extLst>
          </p:cNvPr>
          <p:cNvSpPr>
            <a:spLocks noGrp="1"/>
          </p:cNvSpPr>
          <p:nvPr>
            <p:ph idx="1"/>
          </p:nvPr>
        </p:nvSpPr>
        <p:spPr>
          <a:xfrm>
            <a:off x="924849" y="2011026"/>
            <a:ext cx="9603813" cy="3945637"/>
          </a:xfrm>
        </p:spPr>
        <p:txBody>
          <a:bodyPr>
            <a:normAutofit/>
          </a:bodyPr>
          <a:lstStyle/>
          <a:p>
            <a:r>
              <a:rPr lang="en-US" sz="2400" dirty="0"/>
              <a:t>Logistic Regression</a:t>
            </a:r>
          </a:p>
          <a:p>
            <a:r>
              <a:rPr lang="en-US" sz="2400" dirty="0"/>
              <a:t>Random Forest</a:t>
            </a:r>
          </a:p>
          <a:p>
            <a:r>
              <a:rPr lang="en-US" sz="2400" dirty="0"/>
              <a:t>SVM</a:t>
            </a:r>
          </a:p>
          <a:p>
            <a:r>
              <a:rPr lang="en-US" sz="2400" dirty="0"/>
              <a:t>AdaBoost</a:t>
            </a:r>
          </a:p>
          <a:p>
            <a:r>
              <a:rPr lang="en-US" sz="2400" dirty="0"/>
              <a:t>XGBoost</a:t>
            </a:r>
          </a:p>
          <a:p>
            <a:r>
              <a:rPr lang="en-US" sz="2400" dirty="0"/>
              <a:t>GBM</a:t>
            </a:r>
          </a:p>
          <a:p>
            <a:r>
              <a:rPr lang="en-US" sz="2400" dirty="0"/>
              <a:t>CATBoost</a:t>
            </a:r>
          </a:p>
        </p:txBody>
      </p:sp>
    </p:spTree>
    <p:extLst>
      <p:ext uri="{BB962C8B-B14F-4D97-AF65-F5344CB8AC3E}">
        <p14:creationId xmlns:p14="http://schemas.microsoft.com/office/powerpoint/2010/main" val="237461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D63B91C-7F91-4F47-A9DA-C924EA6ED061}"/>
              </a:ext>
            </a:extLst>
          </p:cNvPr>
          <p:cNvSpPr/>
          <p:nvPr/>
        </p:nvSpPr>
        <p:spPr>
          <a:xfrm>
            <a:off x="4850292" y="916884"/>
            <a:ext cx="1550505" cy="516835"/>
          </a:xfrm>
          <a:prstGeom prst="roundRect">
            <a:avLst/>
          </a:prstGeom>
          <a:solidFill>
            <a:srgbClr val="0070C0"/>
          </a:solidFill>
        </p:spPr>
        <p:style>
          <a:lnRef idx="2">
            <a:schemeClr val="accent2">
              <a:shade val="50000"/>
            </a:schemeClr>
          </a:lnRef>
          <a:fillRef idx="1003">
            <a:schemeClr val="dk2"/>
          </a:fillRef>
          <a:effectRef idx="0">
            <a:schemeClr val="accent2"/>
          </a:effectRef>
          <a:fontRef idx="minor">
            <a:schemeClr val="lt1"/>
          </a:fontRef>
        </p:style>
        <p:txBody>
          <a:bodyPr rtlCol="0" anchor="ctr"/>
          <a:lstStyle/>
          <a:p>
            <a:pPr algn="ctr"/>
            <a:r>
              <a:rPr lang="en-US" dirty="0"/>
              <a:t>Raw data</a:t>
            </a:r>
          </a:p>
        </p:txBody>
      </p:sp>
      <p:sp>
        <p:nvSpPr>
          <p:cNvPr id="6" name="Rectangle 5">
            <a:extLst>
              <a:ext uri="{FF2B5EF4-FFF2-40B4-BE49-F238E27FC236}">
                <a16:creationId xmlns:a16="http://schemas.microsoft.com/office/drawing/2014/main" id="{8474BAD0-1F7A-6B43-8F71-74B43B720D29}"/>
              </a:ext>
            </a:extLst>
          </p:cNvPr>
          <p:cNvSpPr/>
          <p:nvPr/>
        </p:nvSpPr>
        <p:spPr>
          <a:xfrm>
            <a:off x="4552121" y="1936474"/>
            <a:ext cx="2146852" cy="715617"/>
          </a:xfrm>
          <a:prstGeom prst="rect">
            <a:avLst/>
          </a:prstGeom>
          <a:solidFill>
            <a:srgbClr val="0071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Mean imputation</a:t>
            </a:r>
          </a:p>
        </p:txBody>
      </p:sp>
      <p:sp>
        <p:nvSpPr>
          <p:cNvPr id="7" name="Rectangle 6">
            <a:extLst>
              <a:ext uri="{FF2B5EF4-FFF2-40B4-BE49-F238E27FC236}">
                <a16:creationId xmlns:a16="http://schemas.microsoft.com/office/drawing/2014/main" id="{ECB42BE1-25F9-E44F-8069-2F3AEACA9C89}"/>
              </a:ext>
            </a:extLst>
          </p:cNvPr>
          <p:cNvSpPr/>
          <p:nvPr/>
        </p:nvSpPr>
        <p:spPr>
          <a:xfrm>
            <a:off x="7371519" y="1929846"/>
            <a:ext cx="2146852" cy="715617"/>
          </a:xfrm>
          <a:prstGeom prst="rect">
            <a:avLst/>
          </a:prstGeom>
          <a:solidFill>
            <a:srgbClr val="0071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Outlier Removal</a:t>
            </a:r>
          </a:p>
        </p:txBody>
      </p:sp>
      <p:sp>
        <p:nvSpPr>
          <p:cNvPr id="8" name="Rectangle 7">
            <a:extLst>
              <a:ext uri="{FF2B5EF4-FFF2-40B4-BE49-F238E27FC236}">
                <a16:creationId xmlns:a16="http://schemas.microsoft.com/office/drawing/2014/main" id="{51763D08-EB20-E640-9D8B-A0629231F966}"/>
              </a:ext>
            </a:extLst>
          </p:cNvPr>
          <p:cNvSpPr/>
          <p:nvPr/>
        </p:nvSpPr>
        <p:spPr>
          <a:xfrm>
            <a:off x="1732723" y="1936474"/>
            <a:ext cx="2146852" cy="715617"/>
          </a:xfrm>
          <a:prstGeom prst="rect">
            <a:avLst/>
          </a:prstGeom>
          <a:solidFill>
            <a:srgbClr val="0071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Removal of insignificant features</a:t>
            </a:r>
          </a:p>
        </p:txBody>
      </p:sp>
      <p:sp>
        <p:nvSpPr>
          <p:cNvPr id="9" name="Rectangle 8">
            <a:extLst>
              <a:ext uri="{FF2B5EF4-FFF2-40B4-BE49-F238E27FC236}">
                <a16:creationId xmlns:a16="http://schemas.microsoft.com/office/drawing/2014/main" id="{E1CF1F80-21B3-E743-AFC1-274DB454296C}"/>
              </a:ext>
            </a:extLst>
          </p:cNvPr>
          <p:cNvSpPr/>
          <p:nvPr/>
        </p:nvSpPr>
        <p:spPr>
          <a:xfrm>
            <a:off x="1732721" y="3154846"/>
            <a:ext cx="7785648" cy="71561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SmoteENN</a:t>
            </a:r>
            <a:r>
              <a:rPr lang="en-US" dirty="0"/>
              <a:t> Oversampling</a:t>
            </a:r>
          </a:p>
        </p:txBody>
      </p:sp>
      <p:sp>
        <p:nvSpPr>
          <p:cNvPr id="10" name="Rounded Rectangle 9">
            <a:extLst>
              <a:ext uri="{FF2B5EF4-FFF2-40B4-BE49-F238E27FC236}">
                <a16:creationId xmlns:a16="http://schemas.microsoft.com/office/drawing/2014/main" id="{061E782F-8FA6-B440-A1AB-7D9037A4C9F8}"/>
              </a:ext>
            </a:extLst>
          </p:cNvPr>
          <p:cNvSpPr/>
          <p:nvPr/>
        </p:nvSpPr>
        <p:spPr>
          <a:xfrm>
            <a:off x="1732720" y="4477164"/>
            <a:ext cx="7785648" cy="77525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Modelling with 7 models : </a:t>
            </a:r>
          </a:p>
          <a:p>
            <a:pPr algn="ctr"/>
            <a:r>
              <a:rPr lang="en-US" dirty="0"/>
              <a:t>(Logistic Regression, RF, XGBoost, GBM, CATBoost,  AdaBoost)</a:t>
            </a:r>
          </a:p>
        </p:txBody>
      </p:sp>
      <p:sp>
        <p:nvSpPr>
          <p:cNvPr id="11" name="Rectangle 10">
            <a:extLst>
              <a:ext uri="{FF2B5EF4-FFF2-40B4-BE49-F238E27FC236}">
                <a16:creationId xmlns:a16="http://schemas.microsoft.com/office/drawing/2014/main" id="{E180896C-07F2-464D-964E-B56C09D30882}"/>
              </a:ext>
            </a:extLst>
          </p:cNvPr>
          <p:cNvSpPr/>
          <p:nvPr/>
        </p:nvSpPr>
        <p:spPr>
          <a:xfrm>
            <a:off x="4129705" y="5769665"/>
            <a:ext cx="2991677" cy="556591"/>
          </a:xfrm>
          <a:prstGeom prst="rect">
            <a:avLst/>
          </a:prstGeom>
          <a:solidFill>
            <a:srgbClr val="0071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 Results</a:t>
            </a:r>
          </a:p>
        </p:txBody>
      </p:sp>
      <p:cxnSp>
        <p:nvCxnSpPr>
          <p:cNvPr id="13" name="Straight Arrow Connector 12">
            <a:extLst>
              <a:ext uri="{FF2B5EF4-FFF2-40B4-BE49-F238E27FC236}">
                <a16:creationId xmlns:a16="http://schemas.microsoft.com/office/drawing/2014/main" id="{3A047A75-34BC-CA4C-A8A0-210AE3E14041}"/>
              </a:ext>
            </a:extLst>
          </p:cNvPr>
          <p:cNvCxnSpPr>
            <a:cxnSpLocks/>
          </p:cNvCxnSpPr>
          <p:nvPr/>
        </p:nvCxnSpPr>
        <p:spPr>
          <a:xfrm>
            <a:off x="5615598" y="1428335"/>
            <a:ext cx="0" cy="501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A8F7E069-BE87-134E-A535-F02622EB2B10}"/>
              </a:ext>
            </a:extLst>
          </p:cNvPr>
          <p:cNvCxnSpPr>
            <a:cxnSpLocks/>
          </p:cNvCxnSpPr>
          <p:nvPr/>
        </p:nvCxnSpPr>
        <p:spPr>
          <a:xfrm flipH="1">
            <a:off x="3879576" y="1377813"/>
            <a:ext cx="970716" cy="552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9C467E0-C9AC-9F4B-9973-1FAAC7EE4EF2}"/>
              </a:ext>
            </a:extLst>
          </p:cNvPr>
          <p:cNvCxnSpPr>
            <a:cxnSpLocks/>
          </p:cNvCxnSpPr>
          <p:nvPr/>
        </p:nvCxnSpPr>
        <p:spPr>
          <a:xfrm>
            <a:off x="6400797" y="1402142"/>
            <a:ext cx="970722" cy="513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06783FE3-CBDC-5D4A-BB83-8D6895E33AC4}"/>
              </a:ext>
            </a:extLst>
          </p:cNvPr>
          <p:cNvCxnSpPr>
            <a:cxnSpLocks/>
          </p:cNvCxnSpPr>
          <p:nvPr/>
        </p:nvCxnSpPr>
        <p:spPr>
          <a:xfrm>
            <a:off x="2802826" y="2653335"/>
            <a:ext cx="0" cy="501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AE5F09D-1B7B-4D4A-842B-F197FAA7A2AE}"/>
              </a:ext>
            </a:extLst>
          </p:cNvPr>
          <p:cNvCxnSpPr>
            <a:cxnSpLocks/>
          </p:cNvCxnSpPr>
          <p:nvPr/>
        </p:nvCxnSpPr>
        <p:spPr>
          <a:xfrm>
            <a:off x="5615598" y="2645463"/>
            <a:ext cx="0" cy="501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63C1337-45AF-8A47-BF33-58EB04B97810}"/>
              </a:ext>
            </a:extLst>
          </p:cNvPr>
          <p:cNvCxnSpPr>
            <a:cxnSpLocks/>
          </p:cNvCxnSpPr>
          <p:nvPr/>
        </p:nvCxnSpPr>
        <p:spPr>
          <a:xfrm>
            <a:off x="8441621" y="2645462"/>
            <a:ext cx="0" cy="501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CC100063-E467-D64D-AAEB-9A040E8974B9}"/>
              </a:ext>
            </a:extLst>
          </p:cNvPr>
          <p:cNvCxnSpPr>
            <a:cxnSpLocks/>
            <a:stCxn id="9" idx="2"/>
            <a:endCxn id="10" idx="0"/>
          </p:cNvCxnSpPr>
          <p:nvPr/>
        </p:nvCxnSpPr>
        <p:spPr>
          <a:xfrm flipH="1">
            <a:off x="5625544" y="3870463"/>
            <a:ext cx="1" cy="6067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2FAB4CD-B32B-144B-8020-A6AFBC90AEA0}"/>
              </a:ext>
            </a:extLst>
          </p:cNvPr>
          <p:cNvCxnSpPr>
            <a:cxnSpLocks/>
          </p:cNvCxnSpPr>
          <p:nvPr/>
        </p:nvCxnSpPr>
        <p:spPr>
          <a:xfrm>
            <a:off x="5638784" y="5252416"/>
            <a:ext cx="0" cy="501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3C30F3C6-CBE9-5B4C-9208-1D8B3E045573}"/>
              </a:ext>
            </a:extLst>
          </p:cNvPr>
          <p:cNvSpPr txBox="1"/>
          <p:nvPr/>
        </p:nvSpPr>
        <p:spPr>
          <a:xfrm>
            <a:off x="1941442" y="181812"/>
            <a:ext cx="7938054" cy="492443"/>
          </a:xfrm>
          <a:prstGeom prst="rect">
            <a:avLst/>
          </a:prstGeom>
          <a:solidFill>
            <a:schemeClr val="bg1"/>
          </a:solidFill>
          <a:ln w="28575">
            <a:solidFill>
              <a:schemeClr val="tx1"/>
            </a:solidFill>
          </a:ln>
        </p:spPr>
        <p:txBody>
          <a:bodyPr wrap="square" rtlCol="0">
            <a:spAutoFit/>
          </a:bodyPr>
          <a:lstStyle/>
          <a:p>
            <a:pPr algn="ctr"/>
            <a:r>
              <a:rPr lang="en-US" sz="2600" dirty="0"/>
              <a:t>PIPELINE FOR DATA MODELING</a:t>
            </a:r>
          </a:p>
        </p:txBody>
      </p:sp>
    </p:spTree>
    <p:extLst>
      <p:ext uri="{BB962C8B-B14F-4D97-AF65-F5344CB8AC3E}">
        <p14:creationId xmlns:p14="http://schemas.microsoft.com/office/powerpoint/2010/main" val="2547394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8324-173D-5642-92C2-E54D22860D40}"/>
              </a:ext>
            </a:extLst>
          </p:cNvPr>
          <p:cNvSpPr>
            <a:spLocks noGrp="1"/>
          </p:cNvSpPr>
          <p:nvPr>
            <p:ph type="title"/>
          </p:nvPr>
        </p:nvSpPr>
        <p:spPr>
          <a:xfrm>
            <a:off x="2231136" y="219257"/>
            <a:ext cx="7729728" cy="526177"/>
          </a:xfrm>
        </p:spPr>
        <p:txBody>
          <a:bodyPr>
            <a:normAutofit fontScale="90000"/>
          </a:bodyPr>
          <a:lstStyle/>
          <a:p>
            <a:r>
              <a:rPr lang="en-US" dirty="0"/>
              <a:t>Model building : flow</a:t>
            </a:r>
          </a:p>
        </p:txBody>
      </p:sp>
      <p:sp>
        <p:nvSpPr>
          <p:cNvPr id="6" name="Rounded Rectangle 5">
            <a:extLst>
              <a:ext uri="{FF2B5EF4-FFF2-40B4-BE49-F238E27FC236}">
                <a16:creationId xmlns:a16="http://schemas.microsoft.com/office/drawing/2014/main" id="{2CD5938E-63EE-3542-A1C9-EB18E0141E3A}"/>
              </a:ext>
            </a:extLst>
          </p:cNvPr>
          <p:cNvSpPr/>
          <p:nvPr/>
        </p:nvSpPr>
        <p:spPr>
          <a:xfrm>
            <a:off x="5082297" y="995967"/>
            <a:ext cx="1636643" cy="566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 Regression</a:t>
            </a:r>
          </a:p>
        </p:txBody>
      </p:sp>
      <p:sp>
        <p:nvSpPr>
          <p:cNvPr id="7" name="Rounded Rectangle 6">
            <a:extLst>
              <a:ext uri="{FF2B5EF4-FFF2-40B4-BE49-F238E27FC236}">
                <a16:creationId xmlns:a16="http://schemas.microsoft.com/office/drawing/2014/main" id="{92227229-600F-4448-B756-A1E68812B89A}"/>
              </a:ext>
            </a:extLst>
          </p:cNvPr>
          <p:cNvSpPr/>
          <p:nvPr/>
        </p:nvSpPr>
        <p:spPr>
          <a:xfrm>
            <a:off x="5050003" y="3501455"/>
            <a:ext cx="1731264" cy="566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Forest</a:t>
            </a:r>
          </a:p>
        </p:txBody>
      </p:sp>
      <p:sp>
        <p:nvSpPr>
          <p:cNvPr id="8" name="Rounded Rectangle 7">
            <a:extLst>
              <a:ext uri="{FF2B5EF4-FFF2-40B4-BE49-F238E27FC236}">
                <a16:creationId xmlns:a16="http://schemas.microsoft.com/office/drawing/2014/main" id="{9A4D3DAD-72D6-CF4D-BF1F-A15A9FB856CC}"/>
              </a:ext>
            </a:extLst>
          </p:cNvPr>
          <p:cNvSpPr/>
          <p:nvPr/>
        </p:nvSpPr>
        <p:spPr>
          <a:xfrm>
            <a:off x="3226261" y="1713069"/>
            <a:ext cx="1290342" cy="511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VIF</a:t>
            </a:r>
          </a:p>
        </p:txBody>
      </p:sp>
      <p:sp>
        <p:nvSpPr>
          <p:cNvPr id="9" name="Rounded Rectangle 8">
            <a:extLst>
              <a:ext uri="{FF2B5EF4-FFF2-40B4-BE49-F238E27FC236}">
                <a16:creationId xmlns:a16="http://schemas.microsoft.com/office/drawing/2014/main" id="{E2E5BA5E-4FFB-EF4A-B1C2-6BA9732802D6}"/>
              </a:ext>
            </a:extLst>
          </p:cNvPr>
          <p:cNvSpPr/>
          <p:nvPr/>
        </p:nvSpPr>
        <p:spPr>
          <a:xfrm>
            <a:off x="7314669" y="1704249"/>
            <a:ext cx="1412552" cy="5111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StepAIC</a:t>
            </a:r>
          </a:p>
        </p:txBody>
      </p:sp>
      <p:sp>
        <p:nvSpPr>
          <p:cNvPr id="12" name="Rounded Rectangle 11">
            <a:extLst>
              <a:ext uri="{FF2B5EF4-FFF2-40B4-BE49-F238E27FC236}">
                <a16:creationId xmlns:a16="http://schemas.microsoft.com/office/drawing/2014/main" id="{50942467-CC98-914A-9317-C60E74F0B392}"/>
              </a:ext>
            </a:extLst>
          </p:cNvPr>
          <p:cNvSpPr/>
          <p:nvPr/>
        </p:nvSpPr>
        <p:spPr>
          <a:xfrm>
            <a:off x="4891439" y="2423263"/>
            <a:ext cx="2048391" cy="763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Bagging with baseline model</a:t>
            </a:r>
          </a:p>
        </p:txBody>
      </p:sp>
      <p:sp>
        <p:nvSpPr>
          <p:cNvPr id="13" name="Rounded Rectangle 12">
            <a:extLst>
              <a:ext uri="{FF2B5EF4-FFF2-40B4-BE49-F238E27FC236}">
                <a16:creationId xmlns:a16="http://schemas.microsoft.com/office/drawing/2014/main" id="{74D9D360-70C5-B847-B7AA-E0E4F4FD0F12}"/>
              </a:ext>
            </a:extLst>
          </p:cNvPr>
          <p:cNvSpPr/>
          <p:nvPr/>
        </p:nvSpPr>
        <p:spPr>
          <a:xfrm>
            <a:off x="5192463" y="4372392"/>
            <a:ext cx="1351722" cy="566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Boosting</a:t>
            </a:r>
          </a:p>
        </p:txBody>
      </p:sp>
      <p:sp>
        <p:nvSpPr>
          <p:cNvPr id="14" name="Rounded Rectangle 13">
            <a:extLst>
              <a:ext uri="{FF2B5EF4-FFF2-40B4-BE49-F238E27FC236}">
                <a16:creationId xmlns:a16="http://schemas.microsoft.com/office/drawing/2014/main" id="{D71ADE9E-991F-B345-8670-D523C92094DE}"/>
              </a:ext>
            </a:extLst>
          </p:cNvPr>
          <p:cNvSpPr/>
          <p:nvPr/>
        </p:nvSpPr>
        <p:spPr>
          <a:xfrm>
            <a:off x="6096000" y="5234767"/>
            <a:ext cx="1351722" cy="566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ADABoost</a:t>
            </a:r>
          </a:p>
        </p:txBody>
      </p:sp>
      <p:sp>
        <p:nvSpPr>
          <p:cNvPr id="15" name="Rounded Rectangle 14">
            <a:extLst>
              <a:ext uri="{FF2B5EF4-FFF2-40B4-BE49-F238E27FC236}">
                <a16:creationId xmlns:a16="http://schemas.microsoft.com/office/drawing/2014/main" id="{D2AA5724-C793-1A4C-ABDD-B46E39D04395}"/>
              </a:ext>
            </a:extLst>
          </p:cNvPr>
          <p:cNvSpPr/>
          <p:nvPr/>
        </p:nvSpPr>
        <p:spPr>
          <a:xfrm>
            <a:off x="7892951" y="5234767"/>
            <a:ext cx="1351722" cy="566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GBM</a:t>
            </a:r>
          </a:p>
        </p:txBody>
      </p:sp>
      <p:sp>
        <p:nvSpPr>
          <p:cNvPr id="16" name="Rounded Rectangle 15">
            <a:extLst>
              <a:ext uri="{FF2B5EF4-FFF2-40B4-BE49-F238E27FC236}">
                <a16:creationId xmlns:a16="http://schemas.microsoft.com/office/drawing/2014/main" id="{E5390533-68A1-3640-B107-FBAEBB898F02}"/>
              </a:ext>
            </a:extLst>
          </p:cNvPr>
          <p:cNvSpPr/>
          <p:nvPr/>
        </p:nvSpPr>
        <p:spPr>
          <a:xfrm>
            <a:off x="4406436" y="5234767"/>
            <a:ext cx="1351722" cy="566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XGBoost</a:t>
            </a:r>
          </a:p>
        </p:txBody>
      </p:sp>
      <p:sp>
        <p:nvSpPr>
          <p:cNvPr id="17" name="Rounded Rectangle 16">
            <a:extLst>
              <a:ext uri="{FF2B5EF4-FFF2-40B4-BE49-F238E27FC236}">
                <a16:creationId xmlns:a16="http://schemas.microsoft.com/office/drawing/2014/main" id="{57B6294E-F8CA-F34B-AEB4-C93726844E50}"/>
              </a:ext>
            </a:extLst>
          </p:cNvPr>
          <p:cNvSpPr/>
          <p:nvPr/>
        </p:nvSpPr>
        <p:spPr>
          <a:xfrm>
            <a:off x="2550400" y="5234767"/>
            <a:ext cx="1351722" cy="566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CATBoost</a:t>
            </a:r>
          </a:p>
        </p:txBody>
      </p:sp>
      <p:sp>
        <p:nvSpPr>
          <p:cNvPr id="18" name="Rounded Rectangle 17">
            <a:extLst>
              <a:ext uri="{FF2B5EF4-FFF2-40B4-BE49-F238E27FC236}">
                <a16:creationId xmlns:a16="http://schemas.microsoft.com/office/drawing/2014/main" id="{FE613DAE-2768-AC4D-9CC8-19D738C70085}"/>
              </a:ext>
            </a:extLst>
          </p:cNvPr>
          <p:cNvSpPr/>
          <p:nvPr/>
        </p:nvSpPr>
        <p:spPr>
          <a:xfrm>
            <a:off x="5239772" y="6194285"/>
            <a:ext cx="1351722" cy="5665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Stacking</a:t>
            </a:r>
          </a:p>
        </p:txBody>
      </p:sp>
      <p:sp>
        <p:nvSpPr>
          <p:cNvPr id="20" name="Rounded Rectangle 19">
            <a:extLst>
              <a:ext uri="{FF2B5EF4-FFF2-40B4-BE49-F238E27FC236}">
                <a16:creationId xmlns:a16="http://schemas.microsoft.com/office/drawing/2014/main" id="{3E037AA9-1F70-9946-9949-CFC9E7FAE919}"/>
              </a:ext>
            </a:extLst>
          </p:cNvPr>
          <p:cNvSpPr/>
          <p:nvPr/>
        </p:nvSpPr>
        <p:spPr>
          <a:xfrm>
            <a:off x="440897" y="2926671"/>
            <a:ext cx="2109503" cy="11270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Re-Sampling</a:t>
            </a:r>
          </a:p>
        </p:txBody>
      </p:sp>
      <p:cxnSp>
        <p:nvCxnSpPr>
          <p:cNvPr id="22" name="Straight Arrow Connector 21">
            <a:extLst>
              <a:ext uri="{FF2B5EF4-FFF2-40B4-BE49-F238E27FC236}">
                <a16:creationId xmlns:a16="http://schemas.microsoft.com/office/drawing/2014/main" id="{DB10F201-0469-2C41-B03D-F76BE99F2D64}"/>
              </a:ext>
            </a:extLst>
          </p:cNvPr>
          <p:cNvCxnSpPr>
            <a:cxnSpLocks/>
            <a:stCxn id="6" idx="2"/>
            <a:endCxn id="12" idx="0"/>
          </p:cNvCxnSpPr>
          <p:nvPr/>
        </p:nvCxnSpPr>
        <p:spPr>
          <a:xfrm>
            <a:off x="5900619" y="1562497"/>
            <a:ext cx="15016" cy="8607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422AF850-A531-0A44-A546-5D043DB83F64}"/>
              </a:ext>
            </a:extLst>
          </p:cNvPr>
          <p:cNvCxnSpPr>
            <a:cxnSpLocks/>
            <a:stCxn id="12" idx="2"/>
            <a:endCxn id="7" idx="0"/>
          </p:cNvCxnSpPr>
          <p:nvPr/>
        </p:nvCxnSpPr>
        <p:spPr>
          <a:xfrm>
            <a:off x="5915635" y="3186915"/>
            <a:ext cx="0" cy="314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58CDCC1-EFD1-A345-BF88-1DA5D6261D19}"/>
              </a:ext>
            </a:extLst>
          </p:cNvPr>
          <p:cNvCxnSpPr>
            <a:cxnSpLocks/>
            <a:stCxn id="7" idx="2"/>
          </p:cNvCxnSpPr>
          <p:nvPr/>
        </p:nvCxnSpPr>
        <p:spPr>
          <a:xfrm flipH="1">
            <a:off x="5915633" y="4067985"/>
            <a:ext cx="2" cy="3199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2E12CD3-6B2E-E34F-864F-84DEC8B9B896}"/>
              </a:ext>
            </a:extLst>
          </p:cNvPr>
          <p:cNvCxnSpPr>
            <a:cxnSpLocks/>
            <a:endCxn id="8" idx="3"/>
          </p:cNvCxnSpPr>
          <p:nvPr/>
        </p:nvCxnSpPr>
        <p:spPr>
          <a:xfrm flipH="1">
            <a:off x="4516603" y="1498230"/>
            <a:ext cx="565694" cy="470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C480EC7-B7A6-2A42-A633-93994A2BB53F}"/>
              </a:ext>
            </a:extLst>
          </p:cNvPr>
          <p:cNvCxnSpPr>
            <a:cxnSpLocks/>
            <a:endCxn id="9" idx="1"/>
          </p:cNvCxnSpPr>
          <p:nvPr/>
        </p:nvCxnSpPr>
        <p:spPr>
          <a:xfrm>
            <a:off x="6718940" y="1547695"/>
            <a:ext cx="595729" cy="4121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C86545B-3FB5-574E-9C1F-9B01E63DE810}"/>
              </a:ext>
            </a:extLst>
          </p:cNvPr>
          <p:cNvCxnSpPr>
            <a:cxnSpLocks/>
            <a:stCxn id="13" idx="1"/>
          </p:cNvCxnSpPr>
          <p:nvPr/>
        </p:nvCxnSpPr>
        <p:spPr>
          <a:xfrm flipH="1">
            <a:off x="3902123" y="4655657"/>
            <a:ext cx="1290340" cy="614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EC8D8448-7938-ED40-A027-CB9EF92D393E}"/>
              </a:ext>
            </a:extLst>
          </p:cNvPr>
          <p:cNvCxnSpPr>
            <a:cxnSpLocks/>
          </p:cNvCxnSpPr>
          <p:nvPr/>
        </p:nvCxnSpPr>
        <p:spPr>
          <a:xfrm>
            <a:off x="5411125" y="4963135"/>
            <a:ext cx="0" cy="264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390FCE3E-39AB-314C-A868-40E1DB261D8A}"/>
              </a:ext>
            </a:extLst>
          </p:cNvPr>
          <p:cNvCxnSpPr>
            <a:cxnSpLocks/>
          </p:cNvCxnSpPr>
          <p:nvPr/>
        </p:nvCxnSpPr>
        <p:spPr>
          <a:xfrm>
            <a:off x="6544185" y="4683737"/>
            <a:ext cx="1348766" cy="5868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9292636E-3DE3-ED4B-A5AC-8FC7BCAB63DC}"/>
              </a:ext>
            </a:extLst>
          </p:cNvPr>
          <p:cNvCxnSpPr>
            <a:cxnSpLocks/>
          </p:cNvCxnSpPr>
          <p:nvPr/>
        </p:nvCxnSpPr>
        <p:spPr>
          <a:xfrm>
            <a:off x="6312825" y="4938922"/>
            <a:ext cx="0" cy="295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187197DD-E687-084A-BD29-2E035067E976}"/>
              </a:ext>
            </a:extLst>
          </p:cNvPr>
          <p:cNvCxnSpPr>
            <a:cxnSpLocks/>
          </p:cNvCxnSpPr>
          <p:nvPr/>
        </p:nvCxnSpPr>
        <p:spPr>
          <a:xfrm>
            <a:off x="3237811" y="5801297"/>
            <a:ext cx="0" cy="243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AD448BD0-A270-C345-96C7-B999AEED55BF}"/>
              </a:ext>
            </a:extLst>
          </p:cNvPr>
          <p:cNvCxnSpPr>
            <a:cxnSpLocks/>
          </p:cNvCxnSpPr>
          <p:nvPr/>
        </p:nvCxnSpPr>
        <p:spPr>
          <a:xfrm>
            <a:off x="8568123" y="5801297"/>
            <a:ext cx="0" cy="243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AC788B2-1CA3-994B-866B-15432459A42B}"/>
              </a:ext>
            </a:extLst>
          </p:cNvPr>
          <p:cNvCxnSpPr/>
          <p:nvPr/>
        </p:nvCxnSpPr>
        <p:spPr>
          <a:xfrm>
            <a:off x="3237811" y="6045200"/>
            <a:ext cx="5330312" cy="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4F8909CA-B413-8C42-9C50-03A260B74636}"/>
              </a:ext>
            </a:extLst>
          </p:cNvPr>
          <p:cNvCxnSpPr>
            <a:cxnSpLocks/>
          </p:cNvCxnSpPr>
          <p:nvPr/>
        </p:nvCxnSpPr>
        <p:spPr>
          <a:xfrm>
            <a:off x="5406748" y="5801296"/>
            <a:ext cx="0" cy="243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90604B5-1CBB-0344-9BC9-B96D1132FB4C}"/>
              </a:ext>
            </a:extLst>
          </p:cNvPr>
          <p:cNvCxnSpPr>
            <a:cxnSpLocks/>
          </p:cNvCxnSpPr>
          <p:nvPr/>
        </p:nvCxnSpPr>
        <p:spPr>
          <a:xfrm>
            <a:off x="6544185" y="5801296"/>
            <a:ext cx="0" cy="243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BD15CD8-7952-5B48-9322-D24EA0D26B24}"/>
              </a:ext>
            </a:extLst>
          </p:cNvPr>
          <p:cNvCxnSpPr>
            <a:cxnSpLocks/>
            <a:endCxn id="18" idx="0"/>
          </p:cNvCxnSpPr>
          <p:nvPr/>
        </p:nvCxnSpPr>
        <p:spPr>
          <a:xfrm>
            <a:off x="5915633" y="6045199"/>
            <a:ext cx="0" cy="1490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E2F4C27-FFEE-1445-A307-58FB3B08BFDB}"/>
              </a:ext>
            </a:extLst>
          </p:cNvPr>
          <p:cNvCxnSpPr>
            <a:cxnSpLocks/>
            <a:stCxn id="9" idx="2"/>
            <a:endCxn id="12" idx="3"/>
          </p:cNvCxnSpPr>
          <p:nvPr/>
        </p:nvCxnSpPr>
        <p:spPr>
          <a:xfrm flipH="1">
            <a:off x="6939830" y="2215425"/>
            <a:ext cx="1081115" cy="589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83330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5CE7-0D52-C74A-9727-B9F7729416BA}"/>
              </a:ext>
            </a:extLst>
          </p:cNvPr>
          <p:cNvSpPr>
            <a:spLocks noGrp="1"/>
          </p:cNvSpPr>
          <p:nvPr>
            <p:ph type="title"/>
          </p:nvPr>
        </p:nvSpPr>
        <p:spPr>
          <a:xfrm>
            <a:off x="2231136" y="316992"/>
            <a:ext cx="7729728" cy="838708"/>
          </a:xfrm>
        </p:spPr>
        <p:txBody>
          <a:bodyPr/>
          <a:lstStyle/>
          <a:p>
            <a:r>
              <a:rPr lang="en-US" dirty="0"/>
              <a:t>Wait…</a:t>
            </a:r>
          </a:p>
        </p:txBody>
      </p:sp>
      <p:pic>
        <p:nvPicPr>
          <p:cNvPr id="4" name="Content Placeholder 3">
            <a:extLst>
              <a:ext uri="{FF2B5EF4-FFF2-40B4-BE49-F238E27FC236}">
                <a16:creationId xmlns:a16="http://schemas.microsoft.com/office/drawing/2014/main" id="{9755F772-2A9B-0E45-A976-6B7C483A85FF}"/>
              </a:ext>
            </a:extLst>
          </p:cNvPr>
          <p:cNvPicPr>
            <a:picLocks noGrp="1" noChangeAspect="1"/>
          </p:cNvPicPr>
          <p:nvPr>
            <p:ph idx="1"/>
          </p:nvPr>
        </p:nvPicPr>
        <p:blipFill>
          <a:blip r:embed="rId2"/>
          <a:stretch>
            <a:fillRect/>
          </a:stretch>
        </p:blipFill>
        <p:spPr>
          <a:xfrm>
            <a:off x="3462728" y="1447801"/>
            <a:ext cx="5266544" cy="4818888"/>
          </a:xfrm>
          <a:prstGeom prst="rect">
            <a:avLst/>
          </a:prstGeom>
        </p:spPr>
      </p:pic>
    </p:spTree>
    <p:extLst>
      <p:ext uri="{BB962C8B-B14F-4D97-AF65-F5344CB8AC3E}">
        <p14:creationId xmlns:p14="http://schemas.microsoft.com/office/powerpoint/2010/main" val="127381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AEAE-4BB8-D644-8DCC-89DE6F8348FF}"/>
              </a:ext>
            </a:extLst>
          </p:cNvPr>
          <p:cNvSpPr>
            <a:spLocks noGrp="1"/>
          </p:cNvSpPr>
          <p:nvPr>
            <p:ph type="title"/>
          </p:nvPr>
        </p:nvSpPr>
        <p:spPr>
          <a:xfrm>
            <a:off x="2231136" y="358005"/>
            <a:ext cx="7729728" cy="691626"/>
          </a:xfrm>
        </p:spPr>
        <p:txBody>
          <a:bodyPr>
            <a:normAutofit fontScale="90000"/>
          </a:bodyPr>
          <a:lstStyle/>
          <a:p>
            <a:r>
              <a:rPr lang="en-US" dirty="0"/>
              <a:t>Final model selection : XGBoost</a:t>
            </a:r>
          </a:p>
        </p:txBody>
      </p:sp>
      <p:sp>
        <p:nvSpPr>
          <p:cNvPr id="4" name="Rectangle 3">
            <a:extLst>
              <a:ext uri="{FF2B5EF4-FFF2-40B4-BE49-F238E27FC236}">
                <a16:creationId xmlns:a16="http://schemas.microsoft.com/office/drawing/2014/main" id="{0764C762-9CBF-F945-A22C-FBBD27CE1F45}"/>
              </a:ext>
            </a:extLst>
          </p:cNvPr>
          <p:cNvSpPr/>
          <p:nvPr/>
        </p:nvSpPr>
        <p:spPr>
          <a:xfrm>
            <a:off x="1104900" y="2088118"/>
            <a:ext cx="3822700" cy="33347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t>col_sample_bytree = 0.5</a:t>
            </a:r>
          </a:p>
          <a:p>
            <a:pPr marL="342900" indent="-342900">
              <a:buAutoNum type="arabicPeriod"/>
            </a:pPr>
            <a:r>
              <a:rPr lang="en-US" dirty="0" err="1"/>
              <a:t>n_estimators</a:t>
            </a:r>
            <a:r>
              <a:rPr lang="en-US" dirty="0"/>
              <a:t> = 600</a:t>
            </a:r>
          </a:p>
          <a:p>
            <a:pPr marL="342900" indent="-342900">
              <a:buAutoNum type="arabicPeriod"/>
            </a:pPr>
            <a:r>
              <a:rPr lang="en-US" dirty="0" err="1"/>
              <a:t>max_depth</a:t>
            </a:r>
            <a:r>
              <a:rPr lang="en-US" dirty="0"/>
              <a:t> = 10</a:t>
            </a:r>
          </a:p>
          <a:p>
            <a:pPr marL="342900" indent="-342900">
              <a:buAutoNum type="arabicPeriod"/>
            </a:pPr>
            <a:r>
              <a:rPr lang="en-US" dirty="0" err="1"/>
              <a:t>learning_rate</a:t>
            </a:r>
            <a:r>
              <a:rPr lang="en-US" dirty="0"/>
              <a:t> = 0.05</a:t>
            </a:r>
          </a:p>
          <a:p>
            <a:pPr marL="342900" indent="-342900">
              <a:buAutoNum type="arabicPeriod"/>
            </a:pPr>
            <a:r>
              <a:rPr lang="en-US" dirty="0"/>
              <a:t>gamma = 1</a:t>
            </a:r>
          </a:p>
          <a:p>
            <a:pPr marL="342900" indent="-342900">
              <a:buAutoNum type="arabicPeriod"/>
            </a:pPr>
            <a:r>
              <a:rPr lang="en-US" dirty="0" err="1"/>
              <a:t>alpha_reg</a:t>
            </a:r>
            <a:r>
              <a:rPr lang="en-US" dirty="0"/>
              <a:t> = 0.5</a:t>
            </a:r>
          </a:p>
          <a:p>
            <a:pPr marL="342900" indent="-342900">
              <a:buAutoNum type="arabicPeriod"/>
            </a:pPr>
            <a:r>
              <a:rPr lang="en-US" dirty="0" err="1"/>
              <a:t>reg_lambda</a:t>
            </a:r>
            <a:r>
              <a:rPr lang="en-US" dirty="0"/>
              <a:t> = 0.5</a:t>
            </a:r>
          </a:p>
          <a:p>
            <a:pPr marL="342900" indent="-342900">
              <a:buAutoNum type="arabicPeriod"/>
            </a:pPr>
            <a:r>
              <a:rPr lang="en-US" dirty="0" err="1"/>
              <a:t>scale_pos_weight</a:t>
            </a:r>
            <a:r>
              <a:rPr lang="en-US" dirty="0"/>
              <a:t> = 1.196</a:t>
            </a:r>
          </a:p>
          <a:p>
            <a:pPr marL="342900" indent="-342900">
              <a:buAutoNum type="arabicPeriod"/>
            </a:pPr>
            <a:r>
              <a:rPr lang="en-US" dirty="0" err="1"/>
              <a:t>min_child_weight</a:t>
            </a:r>
            <a:r>
              <a:rPr lang="en-US" dirty="0"/>
              <a:t> = 5</a:t>
            </a:r>
          </a:p>
        </p:txBody>
      </p:sp>
      <p:sp>
        <p:nvSpPr>
          <p:cNvPr id="5" name="Rectangle 4">
            <a:extLst>
              <a:ext uri="{FF2B5EF4-FFF2-40B4-BE49-F238E27FC236}">
                <a16:creationId xmlns:a16="http://schemas.microsoft.com/office/drawing/2014/main" id="{286318AD-84C8-8842-8BA8-F31FBFE994FE}"/>
              </a:ext>
            </a:extLst>
          </p:cNvPr>
          <p:cNvSpPr/>
          <p:nvPr/>
        </p:nvSpPr>
        <p:spPr>
          <a:xfrm>
            <a:off x="5689600" y="2457450"/>
            <a:ext cx="1511300" cy="5588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5885</a:t>
            </a:r>
          </a:p>
        </p:txBody>
      </p:sp>
      <p:sp>
        <p:nvSpPr>
          <p:cNvPr id="6" name="Rectangle 5">
            <a:extLst>
              <a:ext uri="{FF2B5EF4-FFF2-40B4-BE49-F238E27FC236}">
                <a16:creationId xmlns:a16="http://schemas.microsoft.com/office/drawing/2014/main" id="{95EA4587-52DA-6D40-BC32-8C7375E124AE}"/>
              </a:ext>
            </a:extLst>
          </p:cNvPr>
          <p:cNvSpPr/>
          <p:nvPr/>
        </p:nvSpPr>
        <p:spPr>
          <a:xfrm>
            <a:off x="7302500" y="2457450"/>
            <a:ext cx="1511300" cy="5588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7" name="Rectangle 6">
            <a:extLst>
              <a:ext uri="{FF2B5EF4-FFF2-40B4-BE49-F238E27FC236}">
                <a16:creationId xmlns:a16="http://schemas.microsoft.com/office/drawing/2014/main" id="{0BE26420-4229-4149-9AA7-0FA9D0DB6032}"/>
              </a:ext>
            </a:extLst>
          </p:cNvPr>
          <p:cNvSpPr/>
          <p:nvPr/>
        </p:nvSpPr>
        <p:spPr>
          <a:xfrm>
            <a:off x="5689600" y="3079750"/>
            <a:ext cx="1511300" cy="5588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156</a:t>
            </a:r>
          </a:p>
        </p:txBody>
      </p:sp>
      <p:sp>
        <p:nvSpPr>
          <p:cNvPr id="8" name="Rectangle 7">
            <a:extLst>
              <a:ext uri="{FF2B5EF4-FFF2-40B4-BE49-F238E27FC236}">
                <a16:creationId xmlns:a16="http://schemas.microsoft.com/office/drawing/2014/main" id="{206036BB-9FC5-0E4E-8754-D6F5686AADED}"/>
              </a:ext>
            </a:extLst>
          </p:cNvPr>
          <p:cNvSpPr/>
          <p:nvPr/>
        </p:nvSpPr>
        <p:spPr>
          <a:xfrm>
            <a:off x="7302500" y="3079750"/>
            <a:ext cx="1511300" cy="5588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174</a:t>
            </a:r>
          </a:p>
        </p:txBody>
      </p:sp>
      <p:sp>
        <p:nvSpPr>
          <p:cNvPr id="9" name="Rectangle 8">
            <a:extLst>
              <a:ext uri="{FF2B5EF4-FFF2-40B4-BE49-F238E27FC236}">
                <a16:creationId xmlns:a16="http://schemas.microsoft.com/office/drawing/2014/main" id="{5C2DCF44-349F-BB4E-9E3A-DCA13F654BF7}"/>
              </a:ext>
            </a:extLst>
          </p:cNvPr>
          <p:cNvSpPr/>
          <p:nvPr/>
        </p:nvSpPr>
        <p:spPr>
          <a:xfrm>
            <a:off x="9474200" y="2552700"/>
            <a:ext cx="2425700" cy="9271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0.67</a:t>
            </a:r>
          </a:p>
        </p:txBody>
      </p:sp>
      <p:sp>
        <p:nvSpPr>
          <p:cNvPr id="10" name="TextBox 9">
            <a:extLst>
              <a:ext uri="{FF2B5EF4-FFF2-40B4-BE49-F238E27FC236}">
                <a16:creationId xmlns:a16="http://schemas.microsoft.com/office/drawing/2014/main" id="{01BF8A64-9C0D-4A45-8AAB-724141F9498A}"/>
              </a:ext>
            </a:extLst>
          </p:cNvPr>
          <p:cNvSpPr txBox="1"/>
          <p:nvPr/>
        </p:nvSpPr>
        <p:spPr>
          <a:xfrm>
            <a:off x="1104900" y="1624568"/>
            <a:ext cx="3543300" cy="369332"/>
          </a:xfrm>
          <a:prstGeom prst="rect">
            <a:avLst/>
          </a:prstGeom>
          <a:noFill/>
        </p:spPr>
        <p:txBody>
          <a:bodyPr wrap="square" rtlCol="0">
            <a:spAutoFit/>
          </a:bodyPr>
          <a:lstStyle/>
          <a:p>
            <a:pPr algn="ctr"/>
            <a:r>
              <a:rPr lang="en-US" dirty="0"/>
              <a:t>Hyper – Parameter Tuning</a:t>
            </a:r>
          </a:p>
        </p:txBody>
      </p:sp>
      <p:sp>
        <p:nvSpPr>
          <p:cNvPr id="11" name="TextBox 10">
            <a:extLst>
              <a:ext uri="{FF2B5EF4-FFF2-40B4-BE49-F238E27FC236}">
                <a16:creationId xmlns:a16="http://schemas.microsoft.com/office/drawing/2014/main" id="{0C5E760A-1115-F243-AC08-EB8F09C2721E}"/>
              </a:ext>
            </a:extLst>
          </p:cNvPr>
          <p:cNvSpPr txBox="1"/>
          <p:nvPr/>
        </p:nvSpPr>
        <p:spPr>
          <a:xfrm>
            <a:off x="5807075" y="1789668"/>
            <a:ext cx="2832100" cy="369332"/>
          </a:xfrm>
          <a:prstGeom prst="rect">
            <a:avLst/>
          </a:prstGeom>
          <a:noFill/>
        </p:spPr>
        <p:txBody>
          <a:bodyPr wrap="square" rtlCol="0">
            <a:spAutoFit/>
          </a:bodyPr>
          <a:lstStyle/>
          <a:p>
            <a:pPr algn="ctr"/>
            <a:r>
              <a:rPr lang="en-US" dirty="0"/>
              <a:t>Confusion Matrix</a:t>
            </a:r>
          </a:p>
        </p:txBody>
      </p:sp>
      <p:sp>
        <p:nvSpPr>
          <p:cNvPr id="12" name="TextBox 11">
            <a:extLst>
              <a:ext uri="{FF2B5EF4-FFF2-40B4-BE49-F238E27FC236}">
                <a16:creationId xmlns:a16="http://schemas.microsoft.com/office/drawing/2014/main" id="{A380F1C2-D4DF-1944-8729-240A23E457DE}"/>
              </a:ext>
            </a:extLst>
          </p:cNvPr>
          <p:cNvSpPr txBox="1"/>
          <p:nvPr/>
        </p:nvSpPr>
        <p:spPr>
          <a:xfrm>
            <a:off x="9823450" y="2088118"/>
            <a:ext cx="1727200" cy="369332"/>
          </a:xfrm>
          <a:prstGeom prst="rect">
            <a:avLst/>
          </a:prstGeom>
          <a:noFill/>
        </p:spPr>
        <p:txBody>
          <a:bodyPr wrap="square" rtlCol="0">
            <a:spAutoFit/>
          </a:bodyPr>
          <a:lstStyle/>
          <a:p>
            <a:pPr algn="ctr"/>
            <a:r>
              <a:rPr lang="en-US" dirty="0"/>
              <a:t>F1 Score</a:t>
            </a:r>
          </a:p>
        </p:txBody>
      </p:sp>
      <p:sp>
        <p:nvSpPr>
          <p:cNvPr id="14" name="TextBox 13">
            <a:extLst>
              <a:ext uri="{FF2B5EF4-FFF2-40B4-BE49-F238E27FC236}">
                <a16:creationId xmlns:a16="http://schemas.microsoft.com/office/drawing/2014/main" id="{026F7484-CBD9-6C45-A603-E5FA92FB20EF}"/>
              </a:ext>
            </a:extLst>
          </p:cNvPr>
          <p:cNvSpPr txBox="1"/>
          <p:nvPr/>
        </p:nvSpPr>
        <p:spPr>
          <a:xfrm>
            <a:off x="6242050" y="2159000"/>
            <a:ext cx="406400" cy="369332"/>
          </a:xfrm>
          <a:prstGeom prst="rect">
            <a:avLst/>
          </a:prstGeom>
          <a:noFill/>
        </p:spPr>
        <p:txBody>
          <a:bodyPr wrap="square" rtlCol="0">
            <a:spAutoFit/>
          </a:bodyPr>
          <a:lstStyle/>
          <a:p>
            <a:r>
              <a:rPr lang="en-US" dirty="0"/>
              <a:t>0</a:t>
            </a:r>
          </a:p>
        </p:txBody>
      </p:sp>
      <p:sp>
        <p:nvSpPr>
          <p:cNvPr id="15" name="TextBox 14">
            <a:extLst>
              <a:ext uri="{FF2B5EF4-FFF2-40B4-BE49-F238E27FC236}">
                <a16:creationId xmlns:a16="http://schemas.microsoft.com/office/drawing/2014/main" id="{EFB7F46A-AEA6-D540-9570-D33B2776C0F2}"/>
              </a:ext>
            </a:extLst>
          </p:cNvPr>
          <p:cNvSpPr txBox="1"/>
          <p:nvPr/>
        </p:nvSpPr>
        <p:spPr>
          <a:xfrm>
            <a:off x="7823200" y="2159000"/>
            <a:ext cx="469900" cy="369332"/>
          </a:xfrm>
          <a:prstGeom prst="rect">
            <a:avLst/>
          </a:prstGeom>
          <a:noFill/>
        </p:spPr>
        <p:txBody>
          <a:bodyPr wrap="square" rtlCol="0">
            <a:spAutoFit/>
          </a:bodyPr>
          <a:lstStyle/>
          <a:p>
            <a:r>
              <a:rPr lang="en-US" dirty="0"/>
              <a:t>1</a:t>
            </a:r>
          </a:p>
        </p:txBody>
      </p:sp>
      <p:sp>
        <p:nvSpPr>
          <p:cNvPr id="17" name="TextBox 16">
            <a:extLst>
              <a:ext uri="{FF2B5EF4-FFF2-40B4-BE49-F238E27FC236}">
                <a16:creationId xmlns:a16="http://schemas.microsoft.com/office/drawing/2014/main" id="{07DCAB0D-6352-B44C-B97F-C5653E53E4C0}"/>
              </a:ext>
            </a:extLst>
          </p:cNvPr>
          <p:cNvSpPr txBox="1"/>
          <p:nvPr/>
        </p:nvSpPr>
        <p:spPr>
          <a:xfrm>
            <a:off x="5356225" y="2552184"/>
            <a:ext cx="3556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AFCE6452-433D-434C-840B-9B3CAC043BF3}"/>
              </a:ext>
            </a:extLst>
          </p:cNvPr>
          <p:cNvSpPr txBox="1"/>
          <p:nvPr/>
        </p:nvSpPr>
        <p:spPr>
          <a:xfrm>
            <a:off x="5308600" y="3174484"/>
            <a:ext cx="330200"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073481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3058-65BB-424B-AB32-39AB7D83452B}"/>
              </a:ext>
            </a:extLst>
          </p:cNvPr>
          <p:cNvSpPr>
            <a:spLocks noGrp="1"/>
          </p:cNvSpPr>
          <p:nvPr>
            <p:ph type="title"/>
          </p:nvPr>
        </p:nvSpPr>
        <p:spPr>
          <a:xfrm>
            <a:off x="2231136" y="308709"/>
            <a:ext cx="7729728" cy="734900"/>
          </a:xfrm>
        </p:spPr>
        <p:txBody>
          <a:bodyPr>
            <a:normAutofit fontScale="90000"/>
          </a:bodyPr>
          <a:lstStyle/>
          <a:p>
            <a:r>
              <a:rPr lang="en-US" dirty="0"/>
              <a:t>Future work</a:t>
            </a:r>
          </a:p>
        </p:txBody>
      </p:sp>
      <p:sp>
        <p:nvSpPr>
          <p:cNvPr id="3" name="Content Placeholder 2">
            <a:extLst>
              <a:ext uri="{FF2B5EF4-FFF2-40B4-BE49-F238E27FC236}">
                <a16:creationId xmlns:a16="http://schemas.microsoft.com/office/drawing/2014/main" id="{5057D069-2106-1946-8FA3-0C0F093DA4BE}"/>
              </a:ext>
            </a:extLst>
          </p:cNvPr>
          <p:cNvSpPr>
            <a:spLocks noGrp="1"/>
          </p:cNvSpPr>
          <p:nvPr>
            <p:ph idx="1"/>
          </p:nvPr>
        </p:nvSpPr>
        <p:spPr>
          <a:xfrm>
            <a:off x="1172817" y="1620078"/>
            <a:ext cx="9760226" cy="4293705"/>
          </a:xfrm>
        </p:spPr>
        <p:txBody>
          <a:bodyPr>
            <a:normAutofit/>
          </a:bodyPr>
          <a:lstStyle/>
          <a:p>
            <a:r>
              <a:rPr lang="en-US" sz="2400" dirty="0"/>
              <a:t>It is possible to gather more core features and synthesize more features by varying the arithmetic operations performed on these core features.</a:t>
            </a:r>
          </a:p>
          <a:p>
            <a:r>
              <a:rPr lang="en-US" sz="2400" dirty="0"/>
              <a:t>Also it is possible to synthesize more features considering the current features as base features.</a:t>
            </a:r>
          </a:p>
          <a:p>
            <a:r>
              <a:rPr lang="en-US" sz="2400" dirty="0"/>
              <a:t>Better domain knowledge would contribute in a better understanding of features which would result in better prediction.</a:t>
            </a:r>
          </a:p>
          <a:p>
            <a:r>
              <a:rPr lang="en-US" sz="2400" dirty="0"/>
              <a:t>In future it should be made sure that the data collected should be less sparse.</a:t>
            </a:r>
          </a:p>
        </p:txBody>
      </p:sp>
    </p:spTree>
    <p:extLst>
      <p:ext uri="{BB962C8B-B14F-4D97-AF65-F5344CB8AC3E}">
        <p14:creationId xmlns:p14="http://schemas.microsoft.com/office/powerpoint/2010/main" val="2942102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118C2-4724-214C-AF0F-0B9E8B12FFE4}"/>
              </a:ext>
            </a:extLst>
          </p:cNvPr>
          <p:cNvSpPr>
            <a:spLocks noGrp="1"/>
          </p:cNvSpPr>
          <p:nvPr>
            <p:ph type="title"/>
          </p:nvPr>
        </p:nvSpPr>
        <p:spPr>
          <a:xfrm>
            <a:off x="2101927" y="2704040"/>
            <a:ext cx="8105560" cy="1430638"/>
          </a:xfrm>
        </p:spPr>
        <p:txBody>
          <a:bodyPr/>
          <a:lstStyle/>
          <a:p>
            <a:r>
              <a:rPr lang="en-US" dirty="0"/>
              <a:t>Thank You!</a:t>
            </a:r>
          </a:p>
        </p:txBody>
      </p:sp>
    </p:spTree>
    <p:extLst>
      <p:ext uri="{BB962C8B-B14F-4D97-AF65-F5344CB8AC3E}">
        <p14:creationId xmlns:p14="http://schemas.microsoft.com/office/powerpoint/2010/main" val="871938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4D10-F0F8-714E-84B9-DA65B9C1AD5B}"/>
              </a:ext>
            </a:extLst>
          </p:cNvPr>
          <p:cNvSpPr>
            <a:spLocks noGrp="1"/>
          </p:cNvSpPr>
          <p:nvPr>
            <p:ph type="title"/>
          </p:nvPr>
        </p:nvSpPr>
        <p:spPr>
          <a:xfrm>
            <a:off x="1386265" y="468937"/>
            <a:ext cx="4296078" cy="583410"/>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ADE4E375-4532-0142-8906-1F902AA41030}"/>
              </a:ext>
            </a:extLst>
          </p:cNvPr>
          <p:cNvSpPr>
            <a:spLocks noGrp="1"/>
          </p:cNvSpPr>
          <p:nvPr>
            <p:ph idx="1"/>
          </p:nvPr>
        </p:nvSpPr>
        <p:spPr>
          <a:xfrm>
            <a:off x="1386265" y="1371600"/>
            <a:ext cx="9603275" cy="1926771"/>
          </a:xfrm>
        </p:spPr>
        <p:txBody>
          <a:bodyPr>
            <a:normAutofit/>
          </a:bodyPr>
          <a:lstStyle/>
          <a:p>
            <a:r>
              <a:rPr lang="en-US" sz="2400" dirty="0"/>
              <a:t>The given data contains details of various markets and financial ratios of entities. Target variable is whether the company got bankrupt in the subsequent years or not. Using the data build appropriate model to ascertain the bankruptcy of entity.</a:t>
            </a:r>
          </a:p>
        </p:txBody>
      </p:sp>
      <p:sp>
        <p:nvSpPr>
          <p:cNvPr id="4" name="TextBox 3">
            <a:extLst>
              <a:ext uri="{FF2B5EF4-FFF2-40B4-BE49-F238E27FC236}">
                <a16:creationId xmlns:a16="http://schemas.microsoft.com/office/drawing/2014/main" id="{9B87763A-AA6A-D649-8955-AE244B124614}"/>
              </a:ext>
            </a:extLst>
          </p:cNvPr>
          <p:cNvSpPr txBox="1"/>
          <p:nvPr/>
        </p:nvSpPr>
        <p:spPr>
          <a:xfrm>
            <a:off x="1386265" y="3325236"/>
            <a:ext cx="4296078" cy="584775"/>
          </a:xfrm>
          <a:prstGeom prst="rect">
            <a:avLst/>
          </a:prstGeom>
          <a:noFill/>
          <a:ln>
            <a:solidFill>
              <a:srgbClr val="404040"/>
            </a:solidFill>
          </a:ln>
        </p:spPr>
        <p:txBody>
          <a:bodyPr wrap="square" rtlCol="0">
            <a:spAutoFit/>
          </a:bodyPr>
          <a:lstStyle/>
          <a:p>
            <a:r>
              <a:rPr lang="en-US" sz="3200" dirty="0">
                <a:latin typeface="+mj-lt"/>
              </a:rPr>
              <a:t>OBJECTIVE :</a:t>
            </a:r>
          </a:p>
        </p:txBody>
      </p:sp>
      <p:sp>
        <p:nvSpPr>
          <p:cNvPr id="5" name="TextBox 4">
            <a:extLst>
              <a:ext uri="{FF2B5EF4-FFF2-40B4-BE49-F238E27FC236}">
                <a16:creationId xmlns:a16="http://schemas.microsoft.com/office/drawing/2014/main" id="{69C47490-DF73-B042-BED1-E21B2B31E93D}"/>
              </a:ext>
            </a:extLst>
          </p:cNvPr>
          <p:cNvSpPr txBox="1"/>
          <p:nvPr/>
        </p:nvSpPr>
        <p:spPr>
          <a:xfrm>
            <a:off x="1386265" y="4297680"/>
            <a:ext cx="9769415"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Given the financial ratio of entities, predict whether a company would go bankrupt or not.</a:t>
            </a:r>
          </a:p>
          <a:p>
            <a:pPr marL="285750" indent="-285750">
              <a:buFont typeface="Arial" panose="020B0604020202020204" pitchFamily="34" charset="0"/>
              <a:buChar char="•"/>
            </a:pPr>
            <a:r>
              <a:rPr lang="en-US" sz="2400" dirty="0"/>
              <a:t>Use f1 score  as the evaluation metric.</a:t>
            </a:r>
          </a:p>
        </p:txBody>
      </p:sp>
    </p:spTree>
    <p:extLst>
      <p:ext uri="{BB962C8B-B14F-4D97-AF65-F5344CB8AC3E}">
        <p14:creationId xmlns:p14="http://schemas.microsoft.com/office/powerpoint/2010/main" val="3009775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996EC-9C5B-A64B-99F1-38CAD4BEA4C6}"/>
              </a:ext>
            </a:extLst>
          </p:cNvPr>
          <p:cNvSpPr>
            <a:spLocks noGrp="1"/>
          </p:cNvSpPr>
          <p:nvPr>
            <p:ph type="title"/>
          </p:nvPr>
        </p:nvSpPr>
        <p:spPr>
          <a:xfrm>
            <a:off x="2231136" y="468303"/>
            <a:ext cx="7729728" cy="811857"/>
          </a:xfrm>
        </p:spPr>
        <p:txBody>
          <a:bodyPr/>
          <a:lstStyle/>
          <a:p>
            <a:r>
              <a:rPr lang="en-US" dirty="0"/>
              <a:t>Literature Review</a:t>
            </a:r>
          </a:p>
        </p:txBody>
      </p:sp>
      <p:sp>
        <p:nvSpPr>
          <p:cNvPr id="3" name="Content Placeholder 2">
            <a:extLst>
              <a:ext uri="{FF2B5EF4-FFF2-40B4-BE49-F238E27FC236}">
                <a16:creationId xmlns:a16="http://schemas.microsoft.com/office/drawing/2014/main" id="{BC2B2399-7AEC-2D49-9BC3-555C1CC6F1CD}"/>
              </a:ext>
            </a:extLst>
          </p:cNvPr>
          <p:cNvSpPr>
            <a:spLocks noGrp="1"/>
          </p:cNvSpPr>
          <p:nvPr>
            <p:ph idx="1"/>
          </p:nvPr>
        </p:nvSpPr>
        <p:spPr>
          <a:xfrm>
            <a:off x="2231136" y="1972492"/>
            <a:ext cx="7729728" cy="3767536"/>
          </a:xfrm>
        </p:spPr>
        <p:txBody>
          <a:bodyPr>
            <a:normAutofit/>
          </a:bodyPr>
          <a:lstStyle/>
          <a:p>
            <a:r>
              <a:rPr lang="en-US" sz="2400" dirty="0"/>
              <a:t>Read discussion forums which described the problem statement more in detail.</a:t>
            </a:r>
          </a:p>
          <a:p>
            <a:r>
              <a:rPr lang="en-US" sz="2400" dirty="0"/>
              <a:t>Found out multiple approaches that could be used to solve this challenge.</a:t>
            </a:r>
          </a:p>
          <a:p>
            <a:r>
              <a:rPr lang="en-US" sz="2400" dirty="0"/>
              <a:t>Helped us realize in advance that our dataset needs a good amount of pre-processing.</a:t>
            </a:r>
          </a:p>
          <a:p>
            <a:r>
              <a:rPr lang="en-US" sz="2400" dirty="0"/>
              <a:t>Discovered the imbalance nature of the given data.</a:t>
            </a:r>
          </a:p>
        </p:txBody>
      </p:sp>
    </p:spTree>
    <p:extLst>
      <p:ext uri="{BB962C8B-B14F-4D97-AF65-F5344CB8AC3E}">
        <p14:creationId xmlns:p14="http://schemas.microsoft.com/office/powerpoint/2010/main" val="656665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33319-E568-5F40-8D85-4BC1F9D62BBB}"/>
              </a:ext>
            </a:extLst>
          </p:cNvPr>
          <p:cNvSpPr>
            <a:spLocks noGrp="1"/>
          </p:cNvSpPr>
          <p:nvPr>
            <p:ph type="title"/>
          </p:nvPr>
        </p:nvSpPr>
        <p:spPr>
          <a:xfrm>
            <a:off x="1358160" y="358368"/>
            <a:ext cx="9458748" cy="639730"/>
          </a:xfrm>
        </p:spPr>
        <p:txBody>
          <a:bodyPr>
            <a:normAutofit fontScale="90000"/>
          </a:bodyPr>
          <a:lstStyle/>
          <a:p>
            <a:r>
              <a:rPr lang="en-US" dirty="0"/>
              <a:t>Model approach</a:t>
            </a:r>
          </a:p>
        </p:txBody>
      </p:sp>
      <p:sp>
        <p:nvSpPr>
          <p:cNvPr id="4" name="Rectangle 3">
            <a:extLst>
              <a:ext uri="{FF2B5EF4-FFF2-40B4-BE49-F238E27FC236}">
                <a16:creationId xmlns:a16="http://schemas.microsoft.com/office/drawing/2014/main" id="{853CA9ED-FDDF-1C46-A4FE-6C75A8651A5D}"/>
              </a:ext>
            </a:extLst>
          </p:cNvPr>
          <p:cNvSpPr/>
          <p:nvPr/>
        </p:nvSpPr>
        <p:spPr>
          <a:xfrm>
            <a:off x="1916020" y="5940549"/>
            <a:ext cx="1654999" cy="5575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Submit Predictions</a:t>
            </a:r>
          </a:p>
        </p:txBody>
      </p:sp>
      <p:sp>
        <p:nvSpPr>
          <p:cNvPr id="5" name="Rectangle 4">
            <a:extLst>
              <a:ext uri="{FF2B5EF4-FFF2-40B4-BE49-F238E27FC236}">
                <a16:creationId xmlns:a16="http://schemas.microsoft.com/office/drawing/2014/main" id="{A97A96B1-45D1-C74F-AE1F-8B26EC6AC7E4}"/>
              </a:ext>
            </a:extLst>
          </p:cNvPr>
          <p:cNvSpPr/>
          <p:nvPr/>
        </p:nvSpPr>
        <p:spPr>
          <a:xfrm>
            <a:off x="1916019" y="4932327"/>
            <a:ext cx="1654999" cy="5575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Statistics &amp;</a:t>
            </a:r>
          </a:p>
          <a:p>
            <a:pPr algn="ctr"/>
            <a:r>
              <a:rPr lang="en-US" dirty="0"/>
              <a:t>Analysis</a:t>
            </a:r>
          </a:p>
        </p:txBody>
      </p:sp>
      <p:sp>
        <p:nvSpPr>
          <p:cNvPr id="6" name="Rectangle 5">
            <a:extLst>
              <a:ext uri="{FF2B5EF4-FFF2-40B4-BE49-F238E27FC236}">
                <a16:creationId xmlns:a16="http://schemas.microsoft.com/office/drawing/2014/main" id="{9BCAE0C9-71FE-F44C-B0D6-DEC112EC17EE}"/>
              </a:ext>
            </a:extLst>
          </p:cNvPr>
          <p:cNvSpPr/>
          <p:nvPr/>
        </p:nvSpPr>
        <p:spPr>
          <a:xfrm>
            <a:off x="1916019" y="3796049"/>
            <a:ext cx="1654999" cy="5575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t>
            </a:r>
          </a:p>
          <a:p>
            <a:pPr algn="ctr"/>
            <a:r>
              <a:rPr lang="en-US" dirty="0"/>
              <a:t>Pre-processing</a:t>
            </a:r>
          </a:p>
        </p:txBody>
      </p:sp>
      <p:sp>
        <p:nvSpPr>
          <p:cNvPr id="8" name="Rectangle 7">
            <a:extLst>
              <a:ext uri="{FF2B5EF4-FFF2-40B4-BE49-F238E27FC236}">
                <a16:creationId xmlns:a16="http://schemas.microsoft.com/office/drawing/2014/main" id="{18B27212-13A9-CD40-B841-10BF79F95EAB}"/>
              </a:ext>
            </a:extLst>
          </p:cNvPr>
          <p:cNvSpPr/>
          <p:nvPr/>
        </p:nvSpPr>
        <p:spPr>
          <a:xfrm>
            <a:off x="1916017" y="1531665"/>
            <a:ext cx="1654999" cy="5575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Goal</a:t>
            </a:r>
          </a:p>
        </p:txBody>
      </p:sp>
      <p:sp>
        <p:nvSpPr>
          <p:cNvPr id="9" name="Rectangle 8">
            <a:extLst>
              <a:ext uri="{FF2B5EF4-FFF2-40B4-BE49-F238E27FC236}">
                <a16:creationId xmlns:a16="http://schemas.microsoft.com/office/drawing/2014/main" id="{E3751313-1BB5-CA45-9652-9A22D743DBBF}"/>
              </a:ext>
            </a:extLst>
          </p:cNvPr>
          <p:cNvSpPr/>
          <p:nvPr/>
        </p:nvSpPr>
        <p:spPr>
          <a:xfrm>
            <a:off x="1916018" y="2655063"/>
            <a:ext cx="1654999" cy="55752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 Data</a:t>
            </a:r>
          </a:p>
        </p:txBody>
      </p:sp>
      <p:sp>
        <p:nvSpPr>
          <p:cNvPr id="10" name="TextBox 9">
            <a:extLst>
              <a:ext uri="{FF2B5EF4-FFF2-40B4-BE49-F238E27FC236}">
                <a16:creationId xmlns:a16="http://schemas.microsoft.com/office/drawing/2014/main" id="{4B503796-F8D7-0345-A3D5-C5701280BF84}"/>
              </a:ext>
            </a:extLst>
          </p:cNvPr>
          <p:cNvSpPr txBox="1"/>
          <p:nvPr/>
        </p:nvSpPr>
        <p:spPr>
          <a:xfrm>
            <a:off x="5167519" y="1394927"/>
            <a:ext cx="5403831" cy="830997"/>
          </a:xfrm>
          <a:prstGeom prst="rect">
            <a:avLst/>
          </a:prstGeom>
          <a:gradFill>
            <a:gsLst>
              <a:gs pos="0">
                <a:schemeClr val="bg2">
                  <a:tint val="94000"/>
                  <a:satMod val="80000"/>
                  <a:lumMod val="106000"/>
                </a:schemeClr>
              </a:gs>
              <a:gs pos="100000">
                <a:schemeClr val="bg2">
                  <a:shade val="80000"/>
                </a:schemeClr>
              </a:gs>
            </a:gsLst>
            <a:path path="circle">
              <a:fillToRect l="50000" t="50000" r="50000" b="50000"/>
            </a:path>
          </a:gradFill>
        </p:spPr>
        <p:txBody>
          <a:bodyPr wrap="square" rtlCol="0">
            <a:spAutoFit/>
          </a:bodyPr>
          <a:lstStyle/>
          <a:p>
            <a:pPr algn="ctr"/>
            <a:r>
              <a:rPr lang="en-US" sz="2400" dirty="0"/>
              <a:t>Predict whether the company would get bankrupt or not</a:t>
            </a:r>
          </a:p>
        </p:txBody>
      </p:sp>
      <p:cxnSp>
        <p:nvCxnSpPr>
          <p:cNvPr id="12" name="Straight Arrow Connector 11">
            <a:extLst>
              <a:ext uri="{FF2B5EF4-FFF2-40B4-BE49-F238E27FC236}">
                <a16:creationId xmlns:a16="http://schemas.microsoft.com/office/drawing/2014/main" id="{F81AC3B1-B783-B44F-B1DC-8952540A558A}"/>
              </a:ext>
            </a:extLst>
          </p:cNvPr>
          <p:cNvCxnSpPr>
            <a:cxnSpLocks/>
            <a:stCxn id="8" idx="2"/>
            <a:endCxn id="9" idx="0"/>
          </p:cNvCxnSpPr>
          <p:nvPr/>
        </p:nvCxnSpPr>
        <p:spPr>
          <a:xfrm>
            <a:off x="2743517" y="2089185"/>
            <a:ext cx="1" cy="565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3FA085-ABD9-7F48-9A8D-1FB7ED4AEFB0}"/>
              </a:ext>
            </a:extLst>
          </p:cNvPr>
          <p:cNvCxnSpPr>
            <a:stCxn id="9" idx="2"/>
            <a:endCxn id="6" idx="0"/>
          </p:cNvCxnSpPr>
          <p:nvPr/>
        </p:nvCxnSpPr>
        <p:spPr>
          <a:xfrm>
            <a:off x="2743518" y="3212583"/>
            <a:ext cx="1" cy="583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431378-45D4-E443-A25E-C01563021D9C}"/>
              </a:ext>
            </a:extLst>
          </p:cNvPr>
          <p:cNvCxnSpPr>
            <a:stCxn id="6" idx="2"/>
            <a:endCxn id="5" idx="0"/>
          </p:cNvCxnSpPr>
          <p:nvPr/>
        </p:nvCxnSpPr>
        <p:spPr>
          <a:xfrm>
            <a:off x="2743519" y="4353569"/>
            <a:ext cx="0" cy="57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B06E129-EF8B-694C-953D-71D3EF488A22}"/>
              </a:ext>
            </a:extLst>
          </p:cNvPr>
          <p:cNvCxnSpPr>
            <a:stCxn id="5" idx="2"/>
            <a:endCxn id="4" idx="0"/>
          </p:cNvCxnSpPr>
          <p:nvPr/>
        </p:nvCxnSpPr>
        <p:spPr>
          <a:xfrm>
            <a:off x="2743519" y="5489847"/>
            <a:ext cx="1" cy="450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3610E8E-CD17-1748-B7CA-198019D638E3}"/>
              </a:ext>
            </a:extLst>
          </p:cNvPr>
          <p:cNvSpPr txBox="1"/>
          <p:nvPr/>
        </p:nvSpPr>
        <p:spPr>
          <a:xfrm>
            <a:off x="5355836" y="2687589"/>
            <a:ext cx="5027200" cy="461665"/>
          </a:xfrm>
          <a:prstGeom prst="rect">
            <a:avLst/>
          </a:prstGeom>
          <a:gradFill>
            <a:gsLst>
              <a:gs pos="0">
                <a:schemeClr val="bg2">
                  <a:tint val="94000"/>
                  <a:satMod val="80000"/>
                  <a:lumMod val="106000"/>
                </a:schemeClr>
              </a:gs>
              <a:gs pos="100000">
                <a:schemeClr val="bg2">
                  <a:shade val="80000"/>
                </a:schemeClr>
              </a:gs>
            </a:gsLst>
            <a:path path="circle">
              <a:fillToRect l="50000" t="50000" r="50000" b="50000"/>
            </a:path>
          </a:gradFill>
        </p:spPr>
        <p:txBody>
          <a:bodyPr wrap="square" rtlCol="0">
            <a:spAutoFit/>
          </a:bodyPr>
          <a:lstStyle/>
          <a:p>
            <a:pPr algn="ctr"/>
            <a:r>
              <a:rPr lang="en-US" sz="2400" dirty="0"/>
              <a:t>Read dataset into Python, R</a:t>
            </a:r>
          </a:p>
        </p:txBody>
      </p:sp>
      <p:cxnSp>
        <p:nvCxnSpPr>
          <p:cNvPr id="19" name="Straight Arrow Connector 18">
            <a:extLst>
              <a:ext uri="{FF2B5EF4-FFF2-40B4-BE49-F238E27FC236}">
                <a16:creationId xmlns:a16="http://schemas.microsoft.com/office/drawing/2014/main" id="{55A4E2FE-70F8-3E43-9F37-B0D00676E0F5}"/>
              </a:ext>
            </a:extLst>
          </p:cNvPr>
          <p:cNvCxnSpPr>
            <a:cxnSpLocks/>
            <a:endCxn id="18" idx="0"/>
          </p:cNvCxnSpPr>
          <p:nvPr/>
        </p:nvCxnSpPr>
        <p:spPr>
          <a:xfrm>
            <a:off x="7869434" y="2188012"/>
            <a:ext cx="2" cy="49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82FC33F-5AA3-2449-8E54-78A287BD47BE}"/>
              </a:ext>
            </a:extLst>
          </p:cNvPr>
          <p:cNvSpPr txBox="1"/>
          <p:nvPr/>
        </p:nvSpPr>
        <p:spPr>
          <a:xfrm>
            <a:off x="4942360" y="3843976"/>
            <a:ext cx="5854151" cy="461665"/>
          </a:xfrm>
          <a:prstGeom prst="rect">
            <a:avLst/>
          </a:prstGeom>
          <a:gradFill>
            <a:gsLst>
              <a:gs pos="0">
                <a:schemeClr val="bg2">
                  <a:tint val="94000"/>
                  <a:satMod val="80000"/>
                  <a:lumMod val="106000"/>
                </a:schemeClr>
              </a:gs>
              <a:gs pos="100000">
                <a:schemeClr val="bg2">
                  <a:shade val="80000"/>
                </a:schemeClr>
              </a:gs>
            </a:gsLst>
            <a:path path="circle">
              <a:fillToRect l="50000" t="50000" r="50000" b="50000"/>
            </a:path>
          </a:gradFill>
        </p:spPr>
        <p:txBody>
          <a:bodyPr wrap="square" rtlCol="0">
            <a:spAutoFit/>
          </a:bodyPr>
          <a:lstStyle/>
          <a:p>
            <a:pPr algn="ctr"/>
            <a:r>
              <a:rPr lang="en-US" sz="2400" dirty="0"/>
              <a:t>Missing Data,  Imbalanced Data</a:t>
            </a:r>
          </a:p>
        </p:txBody>
      </p:sp>
      <p:cxnSp>
        <p:nvCxnSpPr>
          <p:cNvPr id="21" name="Straight Arrow Connector 20">
            <a:extLst>
              <a:ext uri="{FF2B5EF4-FFF2-40B4-BE49-F238E27FC236}">
                <a16:creationId xmlns:a16="http://schemas.microsoft.com/office/drawing/2014/main" id="{4F6BD3CF-21CA-414D-8489-58687A505BD0}"/>
              </a:ext>
            </a:extLst>
          </p:cNvPr>
          <p:cNvCxnSpPr>
            <a:cxnSpLocks/>
            <a:stCxn id="18" idx="2"/>
            <a:endCxn id="20" idx="0"/>
          </p:cNvCxnSpPr>
          <p:nvPr/>
        </p:nvCxnSpPr>
        <p:spPr>
          <a:xfrm>
            <a:off x="7869436" y="3149254"/>
            <a:ext cx="0" cy="694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9A9B047-0C27-454B-8336-2205B3B35ADB}"/>
              </a:ext>
            </a:extLst>
          </p:cNvPr>
          <p:cNvSpPr txBox="1"/>
          <p:nvPr/>
        </p:nvSpPr>
        <p:spPr>
          <a:xfrm>
            <a:off x="4942360" y="4980254"/>
            <a:ext cx="5854151" cy="461665"/>
          </a:xfrm>
          <a:prstGeom prst="rect">
            <a:avLst/>
          </a:prstGeom>
          <a:gradFill>
            <a:gsLst>
              <a:gs pos="0">
                <a:schemeClr val="bg2">
                  <a:tint val="94000"/>
                  <a:satMod val="80000"/>
                  <a:lumMod val="106000"/>
                </a:schemeClr>
              </a:gs>
              <a:gs pos="100000">
                <a:schemeClr val="bg2">
                  <a:shade val="80000"/>
                </a:schemeClr>
              </a:gs>
            </a:gsLst>
            <a:path path="circle">
              <a:fillToRect l="50000" t="50000" r="50000" b="50000"/>
            </a:path>
          </a:gradFill>
        </p:spPr>
        <p:txBody>
          <a:bodyPr wrap="square" rtlCol="0">
            <a:spAutoFit/>
          </a:bodyPr>
          <a:lstStyle/>
          <a:p>
            <a:pPr algn="ctr"/>
            <a:r>
              <a:rPr lang="en-US" sz="2400" dirty="0"/>
              <a:t>95% Not-bankrupt , 5% Bankrupt </a:t>
            </a:r>
          </a:p>
        </p:txBody>
      </p:sp>
      <p:cxnSp>
        <p:nvCxnSpPr>
          <p:cNvPr id="23" name="Straight Arrow Connector 22">
            <a:extLst>
              <a:ext uri="{FF2B5EF4-FFF2-40B4-BE49-F238E27FC236}">
                <a16:creationId xmlns:a16="http://schemas.microsoft.com/office/drawing/2014/main" id="{44C4DCE8-C850-C24E-B785-4917A3E44FDC}"/>
              </a:ext>
            </a:extLst>
          </p:cNvPr>
          <p:cNvCxnSpPr>
            <a:stCxn id="20" idx="2"/>
            <a:endCxn id="22" idx="0"/>
          </p:cNvCxnSpPr>
          <p:nvPr/>
        </p:nvCxnSpPr>
        <p:spPr>
          <a:xfrm>
            <a:off x="7869436" y="4305641"/>
            <a:ext cx="0" cy="674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C9B7A30-0E4B-DA45-9A64-58992D2B1F29}"/>
              </a:ext>
            </a:extLst>
          </p:cNvPr>
          <p:cNvSpPr txBox="1"/>
          <p:nvPr/>
        </p:nvSpPr>
        <p:spPr>
          <a:xfrm>
            <a:off x="4962757" y="5988476"/>
            <a:ext cx="5854151" cy="461665"/>
          </a:xfrm>
          <a:prstGeom prst="rect">
            <a:avLst/>
          </a:prstGeom>
          <a:gradFill>
            <a:gsLst>
              <a:gs pos="0">
                <a:schemeClr val="bg2">
                  <a:tint val="94000"/>
                  <a:satMod val="80000"/>
                  <a:lumMod val="106000"/>
                </a:schemeClr>
              </a:gs>
              <a:gs pos="100000">
                <a:schemeClr val="bg2">
                  <a:shade val="80000"/>
                </a:schemeClr>
              </a:gs>
            </a:gsLst>
            <a:path path="circle">
              <a:fillToRect l="50000" t="50000" r="50000" b="50000"/>
            </a:path>
          </a:gradFill>
        </p:spPr>
        <p:txBody>
          <a:bodyPr wrap="square" rtlCol="0">
            <a:spAutoFit/>
          </a:bodyPr>
          <a:lstStyle/>
          <a:p>
            <a:pPr algn="ctr"/>
            <a:r>
              <a:rPr lang="en-US" sz="2400" dirty="0"/>
              <a:t>Evaluation Metric – F1 Score</a:t>
            </a:r>
          </a:p>
        </p:txBody>
      </p:sp>
      <p:cxnSp>
        <p:nvCxnSpPr>
          <p:cNvPr id="25" name="Straight Arrow Connector 24">
            <a:extLst>
              <a:ext uri="{FF2B5EF4-FFF2-40B4-BE49-F238E27FC236}">
                <a16:creationId xmlns:a16="http://schemas.microsoft.com/office/drawing/2014/main" id="{D376543F-0B77-3D44-B56C-AD6E448BFBFA}"/>
              </a:ext>
            </a:extLst>
          </p:cNvPr>
          <p:cNvCxnSpPr>
            <a:stCxn id="22" idx="2"/>
            <a:endCxn id="24" idx="0"/>
          </p:cNvCxnSpPr>
          <p:nvPr/>
        </p:nvCxnSpPr>
        <p:spPr>
          <a:xfrm>
            <a:off x="7869436" y="5441919"/>
            <a:ext cx="20397" cy="546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347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5231-C363-174F-BEF2-B1E16E18084F}"/>
              </a:ext>
            </a:extLst>
          </p:cNvPr>
          <p:cNvSpPr>
            <a:spLocks noGrp="1"/>
          </p:cNvSpPr>
          <p:nvPr>
            <p:ph type="title"/>
          </p:nvPr>
        </p:nvSpPr>
        <p:spPr>
          <a:xfrm>
            <a:off x="2231136" y="0"/>
            <a:ext cx="7729728" cy="1188720"/>
          </a:xfrm>
        </p:spPr>
        <p:txBody>
          <a:bodyPr/>
          <a:lstStyle/>
          <a:p>
            <a:r>
              <a:rPr lang="en-US" dirty="0"/>
              <a:t>Exploratory data analysis : Correlation plot</a:t>
            </a:r>
          </a:p>
        </p:txBody>
      </p:sp>
      <p:pic>
        <p:nvPicPr>
          <p:cNvPr id="6" name="Content Placeholder 5">
            <a:extLst>
              <a:ext uri="{FF2B5EF4-FFF2-40B4-BE49-F238E27FC236}">
                <a16:creationId xmlns:a16="http://schemas.microsoft.com/office/drawing/2014/main" id="{FFE7F04B-721A-D743-AAD6-33006729B618}"/>
              </a:ext>
            </a:extLst>
          </p:cNvPr>
          <p:cNvPicPr>
            <a:picLocks noGrp="1" noChangeAspect="1"/>
          </p:cNvPicPr>
          <p:nvPr>
            <p:ph idx="1"/>
          </p:nvPr>
        </p:nvPicPr>
        <p:blipFill>
          <a:blip r:embed="rId2"/>
          <a:stretch>
            <a:fillRect/>
          </a:stretch>
        </p:blipFill>
        <p:spPr>
          <a:xfrm>
            <a:off x="-114300" y="2033157"/>
            <a:ext cx="6515100" cy="3826557"/>
          </a:xfrm>
          <a:prstGeom prst="rect">
            <a:avLst/>
          </a:prstGeom>
        </p:spPr>
      </p:pic>
      <p:pic>
        <p:nvPicPr>
          <p:cNvPr id="7" name="Picture 6">
            <a:extLst>
              <a:ext uri="{FF2B5EF4-FFF2-40B4-BE49-F238E27FC236}">
                <a16:creationId xmlns:a16="http://schemas.microsoft.com/office/drawing/2014/main" id="{9030BF14-87B2-C549-B9D7-220594924A27}"/>
              </a:ext>
            </a:extLst>
          </p:cNvPr>
          <p:cNvPicPr>
            <a:picLocks noChangeAspect="1"/>
          </p:cNvPicPr>
          <p:nvPr/>
        </p:nvPicPr>
        <p:blipFill>
          <a:blip r:embed="rId3"/>
          <a:stretch>
            <a:fillRect/>
          </a:stretch>
        </p:blipFill>
        <p:spPr>
          <a:xfrm>
            <a:off x="5557212" y="2061956"/>
            <a:ext cx="6431588" cy="3797758"/>
          </a:xfrm>
          <a:prstGeom prst="rect">
            <a:avLst/>
          </a:prstGeom>
        </p:spPr>
      </p:pic>
    </p:spTree>
    <p:extLst>
      <p:ext uri="{BB962C8B-B14F-4D97-AF65-F5344CB8AC3E}">
        <p14:creationId xmlns:p14="http://schemas.microsoft.com/office/powerpoint/2010/main" val="2883011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EB50-BD91-3C43-9537-B48A63FD6824}"/>
              </a:ext>
            </a:extLst>
          </p:cNvPr>
          <p:cNvSpPr>
            <a:spLocks noGrp="1"/>
          </p:cNvSpPr>
          <p:nvPr>
            <p:ph type="title"/>
          </p:nvPr>
        </p:nvSpPr>
        <p:spPr>
          <a:xfrm>
            <a:off x="2322576" y="326571"/>
            <a:ext cx="7729728" cy="862149"/>
          </a:xfrm>
          <a:ln>
            <a:solidFill>
              <a:srgbClr val="404040"/>
            </a:solidFill>
          </a:ln>
        </p:spPr>
        <p:txBody>
          <a:bodyPr>
            <a:normAutofit fontScale="90000"/>
          </a:bodyPr>
          <a:lstStyle/>
          <a:p>
            <a:r>
              <a:rPr lang="en-US" dirty="0"/>
              <a:t>Exploratory data analysis : </a:t>
            </a:r>
            <a:br>
              <a:rPr lang="en-US" dirty="0"/>
            </a:br>
            <a:r>
              <a:rPr lang="en-US" dirty="0"/>
              <a:t>Outlier Detection</a:t>
            </a:r>
          </a:p>
        </p:txBody>
      </p:sp>
      <p:pic>
        <p:nvPicPr>
          <p:cNvPr id="6" name="Content Placeholder 3">
            <a:extLst>
              <a:ext uri="{FF2B5EF4-FFF2-40B4-BE49-F238E27FC236}">
                <a16:creationId xmlns:a16="http://schemas.microsoft.com/office/drawing/2014/main" id="{5CD5F9B0-B4D7-4A4C-934C-55BD99D7F1E6}"/>
              </a:ext>
            </a:extLst>
          </p:cNvPr>
          <p:cNvPicPr>
            <a:picLocks noChangeAspect="1"/>
          </p:cNvPicPr>
          <p:nvPr/>
        </p:nvPicPr>
        <p:blipFill>
          <a:blip r:embed="rId2"/>
          <a:stretch>
            <a:fillRect/>
          </a:stretch>
        </p:blipFill>
        <p:spPr>
          <a:xfrm>
            <a:off x="2967816" y="2028478"/>
            <a:ext cx="5351235" cy="3801022"/>
          </a:xfrm>
          <a:prstGeom prst="rect">
            <a:avLst/>
          </a:prstGeom>
        </p:spPr>
      </p:pic>
    </p:spTree>
    <p:extLst>
      <p:ext uri="{BB962C8B-B14F-4D97-AF65-F5344CB8AC3E}">
        <p14:creationId xmlns:p14="http://schemas.microsoft.com/office/powerpoint/2010/main" val="4168677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5F1DD-684A-0345-8C42-7BAFEDAE37B0}"/>
              </a:ext>
            </a:extLst>
          </p:cNvPr>
          <p:cNvSpPr>
            <a:spLocks noGrp="1"/>
          </p:cNvSpPr>
          <p:nvPr>
            <p:ph type="title"/>
          </p:nvPr>
        </p:nvSpPr>
        <p:spPr>
          <a:xfrm>
            <a:off x="2348817" y="130629"/>
            <a:ext cx="7729728" cy="791364"/>
          </a:xfrm>
          <a:ln>
            <a:solidFill>
              <a:srgbClr val="404040"/>
            </a:solidFill>
          </a:ln>
        </p:spPr>
        <p:txBody>
          <a:bodyPr>
            <a:normAutofit fontScale="90000"/>
          </a:bodyPr>
          <a:lstStyle/>
          <a:p>
            <a:r>
              <a:rPr lang="en-US" dirty="0"/>
              <a:t>Exploratory data analysis :</a:t>
            </a:r>
            <a:br>
              <a:rPr lang="en-US" dirty="0"/>
            </a:br>
            <a:r>
              <a:rPr lang="en-US" dirty="0"/>
              <a:t>Data distribution</a:t>
            </a:r>
          </a:p>
        </p:txBody>
      </p:sp>
      <p:pic>
        <p:nvPicPr>
          <p:cNvPr id="5" name="Picture 4">
            <a:extLst>
              <a:ext uri="{FF2B5EF4-FFF2-40B4-BE49-F238E27FC236}">
                <a16:creationId xmlns:a16="http://schemas.microsoft.com/office/drawing/2014/main" id="{EF4CB545-B1EC-E648-8E26-BE192E6C7593}"/>
              </a:ext>
            </a:extLst>
          </p:cNvPr>
          <p:cNvPicPr>
            <a:picLocks noChangeAspect="1"/>
          </p:cNvPicPr>
          <p:nvPr/>
        </p:nvPicPr>
        <p:blipFill>
          <a:blip r:embed="rId2"/>
          <a:stretch>
            <a:fillRect/>
          </a:stretch>
        </p:blipFill>
        <p:spPr>
          <a:xfrm>
            <a:off x="6319817" y="1323076"/>
            <a:ext cx="4391726" cy="2704838"/>
          </a:xfrm>
          <a:prstGeom prst="rect">
            <a:avLst/>
          </a:prstGeom>
        </p:spPr>
      </p:pic>
      <p:pic>
        <p:nvPicPr>
          <p:cNvPr id="8" name="Picture 7">
            <a:extLst>
              <a:ext uri="{FF2B5EF4-FFF2-40B4-BE49-F238E27FC236}">
                <a16:creationId xmlns:a16="http://schemas.microsoft.com/office/drawing/2014/main" id="{511F5AAE-71EA-824F-9503-D9BECB42B000}"/>
              </a:ext>
            </a:extLst>
          </p:cNvPr>
          <p:cNvPicPr>
            <a:picLocks noChangeAspect="1"/>
          </p:cNvPicPr>
          <p:nvPr/>
        </p:nvPicPr>
        <p:blipFill>
          <a:blip r:embed="rId3"/>
          <a:stretch>
            <a:fillRect/>
          </a:stretch>
        </p:blipFill>
        <p:spPr>
          <a:xfrm>
            <a:off x="510145" y="1324681"/>
            <a:ext cx="4389120" cy="2703233"/>
          </a:xfrm>
          <a:prstGeom prst="rect">
            <a:avLst/>
          </a:prstGeom>
        </p:spPr>
      </p:pic>
      <p:pic>
        <p:nvPicPr>
          <p:cNvPr id="12" name="Picture 11">
            <a:extLst>
              <a:ext uri="{FF2B5EF4-FFF2-40B4-BE49-F238E27FC236}">
                <a16:creationId xmlns:a16="http://schemas.microsoft.com/office/drawing/2014/main" id="{54CE9F4F-7FEB-7641-AAD3-39FD887D12A1}"/>
              </a:ext>
            </a:extLst>
          </p:cNvPr>
          <p:cNvPicPr>
            <a:picLocks noChangeAspect="1"/>
          </p:cNvPicPr>
          <p:nvPr/>
        </p:nvPicPr>
        <p:blipFill>
          <a:blip r:embed="rId4"/>
          <a:stretch>
            <a:fillRect/>
          </a:stretch>
        </p:blipFill>
        <p:spPr>
          <a:xfrm>
            <a:off x="510146" y="4163875"/>
            <a:ext cx="4389120" cy="2625685"/>
          </a:xfrm>
          <a:prstGeom prst="rect">
            <a:avLst/>
          </a:prstGeom>
        </p:spPr>
      </p:pic>
      <p:pic>
        <p:nvPicPr>
          <p:cNvPr id="13" name="Picture 12">
            <a:extLst>
              <a:ext uri="{FF2B5EF4-FFF2-40B4-BE49-F238E27FC236}">
                <a16:creationId xmlns:a16="http://schemas.microsoft.com/office/drawing/2014/main" id="{BA934A3B-47CF-4F45-AA8B-F29897B2D748}"/>
              </a:ext>
            </a:extLst>
          </p:cNvPr>
          <p:cNvPicPr>
            <a:picLocks noChangeAspect="1"/>
          </p:cNvPicPr>
          <p:nvPr/>
        </p:nvPicPr>
        <p:blipFill>
          <a:blip r:embed="rId5"/>
          <a:stretch>
            <a:fillRect/>
          </a:stretch>
        </p:blipFill>
        <p:spPr>
          <a:xfrm>
            <a:off x="6319818" y="4162270"/>
            <a:ext cx="4391726" cy="2627290"/>
          </a:xfrm>
          <a:prstGeom prst="rect">
            <a:avLst/>
          </a:prstGeom>
        </p:spPr>
      </p:pic>
    </p:spTree>
    <p:extLst>
      <p:ext uri="{BB962C8B-B14F-4D97-AF65-F5344CB8AC3E}">
        <p14:creationId xmlns:p14="http://schemas.microsoft.com/office/powerpoint/2010/main" val="1668346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5326F-E766-2D4C-8EFD-8B882CD0D0F7}"/>
              </a:ext>
            </a:extLst>
          </p:cNvPr>
          <p:cNvSpPr>
            <a:spLocks noGrp="1"/>
          </p:cNvSpPr>
          <p:nvPr>
            <p:ph type="title"/>
          </p:nvPr>
        </p:nvSpPr>
        <p:spPr>
          <a:xfrm>
            <a:off x="2231136" y="311550"/>
            <a:ext cx="7729728" cy="942484"/>
          </a:xfrm>
        </p:spPr>
        <p:txBody>
          <a:bodyPr>
            <a:normAutofit fontScale="90000"/>
          </a:bodyPr>
          <a:lstStyle/>
          <a:p>
            <a:r>
              <a:rPr lang="en-US" dirty="0"/>
              <a:t>Exploratory data analysis :</a:t>
            </a:r>
            <a:br>
              <a:rPr lang="en-US" dirty="0"/>
            </a:br>
            <a:r>
              <a:rPr lang="en-US" dirty="0"/>
              <a:t>imbalance data </a:t>
            </a:r>
          </a:p>
        </p:txBody>
      </p:sp>
      <p:sp>
        <p:nvSpPr>
          <p:cNvPr id="5" name="TextBox 4">
            <a:extLst>
              <a:ext uri="{FF2B5EF4-FFF2-40B4-BE49-F238E27FC236}">
                <a16:creationId xmlns:a16="http://schemas.microsoft.com/office/drawing/2014/main" id="{489AA53A-6ED4-1442-B098-71B487C39292}"/>
              </a:ext>
            </a:extLst>
          </p:cNvPr>
          <p:cNvSpPr txBox="1"/>
          <p:nvPr/>
        </p:nvSpPr>
        <p:spPr>
          <a:xfrm>
            <a:off x="6949441" y="2802657"/>
            <a:ext cx="4493622" cy="2031325"/>
          </a:xfrm>
          <a:prstGeom prst="rect">
            <a:avLst/>
          </a:prstGeom>
          <a:gradFill>
            <a:gsLst>
              <a:gs pos="0">
                <a:schemeClr val="bg2">
                  <a:tint val="94000"/>
                  <a:satMod val="80000"/>
                  <a:lumMod val="106000"/>
                </a:schemeClr>
              </a:gs>
              <a:gs pos="100000">
                <a:schemeClr val="bg2">
                  <a:shade val="80000"/>
                </a:schemeClr>
              </a:gs>
            </a:gsLst>
            <a:path path="circle">
              <a:fillToRect l="50000" t="50000" r="50000" b="50000"/>
            </a:path>
          </a:gradFill>
        </p:spPr>
        <p:txBody>
          <a:bodyPr wrap="square" rtlCol="0">
            <a:spAutoFit/>
          </a:bodyPr>
          <a:lstStyle/>
          <a:p>
            <a:r>
              <a:rPr lang="en-US" dirty="0"/>
              <a:t>Techniques to treat imbalanced data:</a:t>
            </a:r>
          </a:p>
          <a:p>
            <a:pPr marL="342900" indent="-342900">
              <a:buAutoNum type="arabicPeriod"/>
            </a:pPr>
            <a:r>
              <a:rPr lang="en-US" dirty="0"/>
              <a:t>SMOTE</a:t>
            </a:r>
          </a:p>
          <a:p>
            <a:pPr marL="342900" indent="-342900">
              <a:buAutoNum type="arabicPeriod"/>
            </a:pPr>
            <a:r>
              <a:rPr lang="en-US" dirty="0"/>
              <a:t>ROSE</a:t>
            </a:r>
          </a:p>
          <a:p>
            <a:pPr marL="342900" indent="-342900">
              <a:buAutoNum type="arabicPeriod"/>
            </a:pPr>
            <a:r>
              <a:rPr lang="en-US" dirty="0"/>
              <a:t>RANDOM UNDERSAMPLING</a:t>
            </a:r>
          </a:p>
          <a:p>
            <a:pPr marL="342900" indent="-342900">
              <a:buAutoNum type="arabicPeriod"/>
            </a:pPr>
            <a:r>
              <a:rPr lang="en-US" dirty="0"/>
              <a:t>NEARMISS</a:t>
            </a:r>
          </a:p>
          <a:p>
            <a:pPr marL="342900" indent="-342900">
              <a:buAutoNum type="arabicPeriod"/>
            </a:pPr>
            <a:r>
              <a:rPr lang="en-US" dirty="0"/>
              <a:t>CONDENSED NEAREST NEIGHBOURS</a:t>
            </a:r>
          </a:p>
          <a:p>
            <a:pPr marL="342900" indent="-342900">
              <a:buAutoNum type="arabicPeriod"/>
            </a:pPr>
            <a:r>
              <a:rPr lang="en-US" dirty="0"/>
              <a:t>EDITTED NEAREST NEIGHBOURS</a:t>
            </a:r>
          </a:p>
        </p:txBody>
      </p:sp>
      <p:pic>
        <p:nvPicPr>
          <p:cNvPr id="7" name="Picture 6">
            <a:extLst>
              <a:ext uri="{FF2B5EF4-FFF2-40B4-BE49-F238E27FC236}">
                <a16:creationId xmlns:a16="http://schemas.microsoft.com/office/drawing/2014/main" id="{522F1214-834D-0941-BE77-CB86DE5DBC41}"/>
              </a:ext>
            </a:extLst>
          </p:cNvPr>
          <p:cNvPicPr>
            <a:picLocks noChangeAspect="1"/>
          </p:cNvPicPr>
          <p:nvPr/>
        </p:nvPicPr>
        <p:blipFill>
          <a:blip r:embed="rId2"/>
          <a:stretch>
            <a:fillRect/>
          </a:stretch>
        </p:blipFill>
        <p:spPr>
          <a:xfrm>
            <a:off x="1310641" y="1843469"/>
            <a:ext cx="5638800" cy="3759200"/>
          </a:xfrm>
          <a:prstGeom prst="rect">
            <a:avLst/>
          </a:prstGeom>
        </p:spPr>
      </p:pic>
    </p:spTree>
    <p:extLst>
      <p:ext uri="{BB962C8B-B14F-4D97-AF65-F5344CB8AC3E}">
        <p14:creationId xmlns:p14="http://schemas.microsoft.com/office/powerpoint/2010/main" val="1160926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CA6C0-511A-2C48-98BB-6C2AC2B8152D}"/>
              </a:ext>
            </a:extLst>
          </p:cNvPr>
          <p:cNvSpPr>
            <a:spLocks noGrp="1"/>
          </p:cNvSpPr>
          <p:nvPr>
            <p:ph type="title"/>
          </p:nvPr>
        </p:nvSpPr>
        <p:spPr>
          <a:xfrm>
            <a:off x="1294360" y="553060"/>
            <a:ext cx="9603275" cy="831604"/>
          </a:xfrm>
        </p:spPr>
        <p:txBody>
          <a:bodyPr/>
          <a:lstStyle/>
          <a:p>
            <a:r>
              <a:rPr lang="en-US" dirty="0"/>
              <a:t>Missing values visualization</a:t>
            </a:r>
          </a:p>
        </p:txBody>
      </p:sp>
      <p:pic>
        <p:nvPicPr>
          <p:cNvPr id="5" name="Content Placeholder 4">
            <a:extLst>
              <a:ext uri="{FF2B5EF4-FFF2-40B4-BE49-F238E27FC236}">
                <a16:creationId xmlns:a16="http://schemas.microsoft.com/office/drawing/2014/main" id="{4FE79923-ED6D-6344-8691-C34E13913743}"/>
              </a:ext>
            </a:extLst>
          </p:cNvPr>
          <p:cNvPicPr>
            <a:picLocks noGrp="1" noChangeAspect="1"/>
          </p:cNvPicPr>
          <p:nvPr>
            <p:ph idx="1"/>
          </p:nvPr>
        </p:nvPicPr>
        <p:blipFill>
          <a:blip r:embed="rId2"/>
          <a:stretch>
            <a:fillRect/>
          </a:stretch>
        </p:blipFill>
        <p:spPr>
          <a:xfrm>
            <a:off x="478010" y="1836771"/>
            <a:ext cx="11235976" cy="4616280"/>
          </a:xfrm>
        </p:spPr>
      </p:pic>
    </p:spTree>
    <p:extLst>
      <p:ext uri="{BB962C8B-B14F-4D97-AF65-F5344CB8AC3E}">
        <p14:creationId xmlns:p14="http://schemas.microsoft.com/office/powerpoint/2010/main" val="424702376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{A389036D-C1C4-A144-80DD-A2546F7F66FD}tf10001120</Template>
  <TotalTime>674</TotalTime>
  <Words>514</Words>
  <Application>Microsoft Macintosh PowerPoint</Application>
  <PresentationFormat>Widescreen</PresentationFormat>
  <Paragraphs>110</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Gill Sans MT</vt:lpstr>
      <vt:lpstr>Parcel</vt:lpstr>
      <vt:lpstr>CUTe 3.0</vt:lpstr>
      <vt:lpstr>Problem Statement:</vt:lpstr>
      <vt:lpstr>Literature Review</vt:lpstr>
      <vt:lpstr>Model approach</vt:lpstr>
      <vt:lpstr>Exploratory data analysis : Correlation plot</vt:lpstr>
      <vt:lpstr>Exploratory data analysis :  Outlier Detection</vt:lpstr>
      <vt:lpstr>Exploratory data analysis : Data distribution</vt:lpstr>
      <vt:lpstr>Exploratory data analysis : imbalance data </vt:lpstr>
      <vt:lpstr>Missing values visualization</vt:lpstr>
      <vt:lpstr>Feature Correlation heatmap for missing values</vt:lpstr>
      <vt:lpstr>Feature importance</vt:lpstr>
      <vt:lpstr>DATA PRE-PROCESSING</vt:lpstr>
      <vt:lpstr>Data modeling</vt:lpstr>
      <vt:lpstr>PowerPoint Presentation</vt:lpstr>
      <vt:lpstr>Model building : flow</vt:lpstr>
      <vt:lpstr>Wait…</vt:lpstr>
      <vt:lpstr>Final model selection : XGBoost</vt:lpstr>
      <vt:lpstr>Future work</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CUTe 3.0</dc:title>
  <dc:creator>Aman Kumar</dc:creator>
  <cp:lastModifiedBy>Aman Kumar</cp:lastModifiedBy>
  <cp:revision>30</cp:revision>
  <dcterms:created xsi:type="dcterms:W3CDTF">2019-02-21T10:00:16Z</dcterms:created>
  <dcterms:modified xsi:type="dcterms:W3CDTF">2019-02-24T06:20:33Z</dcterms:modified>
</cp:coreProperties>
</file>